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70"/>
  </p:notesMasterIdLst>
  <p:sldIdLst>
    <p:sldId id="256" r:id="rId2"/>
    <p:sldId id="306" r:id="rId3"/>
    <p:sldId id="304" r:id="rId4"/>
    <p:sldId id="305" r:id="rId5"/>
    <p:sldId id="259" r:id="rId6"/>
    <p:sldId id="260" r:id="rId7"/>
    <p:sldId id="307" r:id="rId8"/>
    <p:sldId id="261" r:id="rId9"/>
    <p:sldId id="308" r:id="rId10"/>
    <p:sldId id="309" r:id="rId11"/>
    <p:sldId id="314" r:id="rId12"/>
    <p:sldId id="315" r:id="rId13"/>
    <p:sldId id="368" r:id="rId14"/>
    <p:sldId id="310" r:id="rId15"/>
    <p:sldId id="311" r:id="rId16"/>
    <p:sldId id="312" r:id="rId17"/>
    <p:sldId id="313"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9" r:id="rId31"/>
    <p:sldId id="334" r:id="rId32"/>
    <p:sldId id="335" r:id="rId33"/>
    <p:sldId id="336" r:id="rId34"/>
    <p:sldId id="337" r:id="rId35"/>
    <p:sldId id="338"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16" r:id="rId61"/>
    <p:sldId id="317" r:id="rId62"/>
    <p:sldId id="366" r:id="rId63"/>
    <p:sldId id="367" r:id="rId64"/>
    <p:sldId id="318" r:id="rId65"/>
    <p:sldId id="319" r:id="rId66"/>
    <p:sldId id="320" r:id="rId67"/>
    <p:sldId id="321" r:id="rId68"/>
    <p:sldId id="365" r:id="rId69"/>
  </p:sldIdLst>
  <p:sldSz cx="9144000" cy="5143500" type="screen16x9"/>
  <p:notesSz cx="6858000" cy="9144000"/>
  <p:embeddedFontLst>
    <p:embeddedFont>
      <p:font typeface="Bebas Neue" panose="020B0000000000000000" pitchFamily="34" charset="0"/>
      <p:regular r:id="rId71"/>
    </p:embeddedFont>
    <p:embeddedFont>
      <p:font typeface="Manjari" panose="020B0604020202020204" charset="0"/>
      <p:regular r:id="rId72"/>
      <p:bold r:id="rId73"/>
    </p:embeddedFont>
    <p:embeddedFont>
      <p:font typeface="Mulish" panose="020B0604020202020204" charset="0"/>
      <p:regular r:id="rId74"/>
      <p:bold r:id="rId75"/>
      <p:italic r:id="rId76"/>
      <p:boldItalic r:id="rId77"/>
    </p:embeddedFont>
    <p:embeddedFont>
      <p:font typeface="Open Sans" panose="020B0606030504020204" pitchFamily="34" charset="0"/>
      <p:regular r:id="rId78"/>
      <p:bold r:id="rId79"/>
      <p:italic r:id="rId80"/>
      <p:boldItalic r:id="rId81"/>
    </p:embeddedFont>
    <p:embeddedFont>
      <p:font typeface="Quicksand" panose="020B0604020202020204" charset="0"/>
      <p:regular r:id="rId82"/>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AE5C2F-36E9-408F-BF2C-F3CDF91D5F8E}">
  <a:tblStyle styleId="{C7AE5C2F-36E9-408F-BF2C-F3CDF91D5F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94660"/>
  </p:normalViewPr>
  <p:slideViewPr>
    <p:cSldViewPr snapToGrid="0">
      <p:cViewPr varScale="1">
        <p:scale>
          <a:sx n="105" d="100"/>
          <a:sy n="105" d="100"/>
        </p:scale>
        <p:origin x="55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868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53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565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0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54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391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26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425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273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405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297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122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970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9120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27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540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69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569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737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313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368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154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399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263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380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268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95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847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669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77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920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940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881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798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957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48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668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568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430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332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66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065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584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386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686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708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3062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915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792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7281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9284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6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833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0703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3963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4394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616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817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8859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2904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3476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418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446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878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09200" y="1424875"/>
            <a:ext cx="5925600" cy="2079300"/>
          </a:xfrm>
          <a:prstGeom prst="rect">
            <a:avLst/>
          </a:prstGeom>
          <a:noFill/>
        </p:spPr>
        <p:txBody>
          <a:bodyPr spcFirstLastPara="1" wrap="square" lIns="91425" tIns="91425" rIns="91425" bIns="91425" anchor="ctr" anchorCtr="0">
            <a:noAutofit/>
          </a:bodyPr>
          <a:lstStyle>
            <a:lvl1pPr lvl="0" algn="ctr">
              <a:lnSpc>
                <a:spcPct val="115000"/>
              </a:lnSpc>
              <a:spcBef>
                <a:spcPts val="0"/>
              </a:spcBef>
              <a:spcAft>
                <a:spcPts val="0"/>
              </a:spcAft>
              <a:buSzPts val="5200"/>
              <a:buNone/>
              <a:defRPr sz="72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609200" y="3573775"/>
            <a:ext cx="59427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68"/>
        <p:cNvGrpSpPr/>
        <p:nvPr/>
      </p:nvGrpSpPr>
      <p:grpSpPr>
        <a:xfrm>
          <a:off x="0" y="0"/>
          <a:ext cx="0" cy="0"/>
          <a:chOff x="0" y="0"/>
          <a:chExt cx="0" cy="0"/>
        </a:xfrm>
      </p:grpSpPr>
      <p:sp>
        <p:nvSpPr>
          <p:cNvPr id="269" name="Google Shape;26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25"/>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25"/>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72" name="Google Shape;272;p25"/>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25"/>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74" name="Google Shape;274;p25"/>
          <p:cNvCxnSpPr/>
          <p:nvPr/>
        </p:nvCxnSpPr>
        <p:spPr>
          <a:xfrm rot="10800000" flipH="1">
            <a:off x="347659" y="4749851"/>
            <a:ext cx="8448600" cy="330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3579950" y="1854500"/>
            <a:ext cx="3604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959250" y="1854500"/>
            <a:ext cx="1189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1959250" y="2939075"/>
            <a:ext cx="5225400" cy="446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cxnSp>
        <p:nvCxnSpPr>
          <p:cNvPr id="18" name="Google Shape;18;p3"/>
          <p:cNvCxnSpPr/>
          <p:nvPr/>
        </p:nvCxnSpPr>
        <p:spPr>
          <a:xfrm rot="10800000">
            <a:off x="8761325" y="2079300"/>
            <a:ext cx="0" cy="984900"/>
          </a:xfrm>
          <a:prstGeom prst="straightConnector1">
            <a:avLst/>
          </a:prstGeom>
          <a:noFill/>
          <a:ln w="19050" cap="flat" cmpd="sng">
            <a:solidFill>
              <a:schemeClr val="lt1"/>
            </a:solidFill>
            <a:prstDash val="solid"/>
            <a:round/>
            <a:headEnd type="oval" w="med" len="med"/>
            <a:tailEnd type="oval" w="med" len="med"/>
          </a:ln>
        </p:spPr>
      </p:cxnSp>
      <p:cxnSp>
        <p:nvCxnSpPr>
          <p:cNvPr id="19" name="Google Shape;19;p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0" name="Google Shape;20;p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2" name="Google Shape;22;p3"/>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4" name="Google Shape;24;p3"/>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5" name="Google Shape;25;p3"/>
          <p:cNvCxnSpPr/>
          <p:nvPr/>
        </p:nvCxnSpPr>
        <p:spPr>
          <a:xfrm rot="10800000">
            <a:off x="394350" y="2079300"/>
            <a:ext cx="0" cy="9849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11"/>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86;p11"/>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87" name="Google Shape;87;p11"/>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11"/>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89" name="Google Shape;89;p11"/>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90" name="Google Shape;90;p11"/>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91" name="Google Shape;91;p11"/>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92" name="Google Shape;92;p11"/>
          <p:cNvSpPr txBox="1">
            <a:spLocks noGrp="1"/>
          </p:cNvSpPr>
          <p:nvPr>
            <p:ph type="title" hasCustomPrompt="1"/>
          </p:nvPr>
        </p:nvSpPr>
        <p:spPr>
          <a:xfrm>
            <a:off x="1284000" y="1429725"/>
            <a:ext cx="6576000" cy="1408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3" name="Google Shape;93;p11"/>
          <p:cNvSpPr txBox="1">
            <a:spLocks noGrp="1"/>
          </p:cNvSpPr>
          <p:nvPr>
            <p:ph type="subTitle" idx="1"/>
          </p:nvPr>
        </p:nvSpPr>
        <p:spPr>
          <a:xfrm>
            <a:off x="1284000" y="2985500"/>
            <a:ext cx="6576000" cy="4971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5"/>
        <p:cNvGrpSpPr/>
        <p:nvPr/>
      </p:nvGrpSpPr>
      <p:grpSpPr>
        <a:xfrm>
          <a:off x="0" y="0"/>
          <a:ext cx="0" cy="0"/>
          <a:chOff x="0" y="0"/>
          <a:chExt cx="0" cy="0"/>
        </a:xfrm>
      </p:grpSpPr>
      <p:sp>
        <p:nvSpPr>
          <p:cNvPr id="96" name="Google Shape;96;p1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13"/>
          <p:cNvSpPr txBox="1">
            <a:spLocks noGrp="1"/>
          </p:cNvSpPr>
          <p:nvPr>
            <p:ph type="subTitle" idx="1"/>
          </p:nvPr>
        </p:nvSpPr>
        <p:spPr>
          <a:xfrm>
            <a:off x="713225" y="20181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3"/>
          <p:cNvSpPr txBox="1">
            <a:spLocks noGrp="1"/>
          </p:cNvSpPr>
          <p:nvPr>
            <p:ph type="subTitle" idx="2"/>
          </p:nvPr>
        </p:nvSpPr>
        <p:spPr>
          <a:xfrm>
            <a:off x="713225" y="3870728"/>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3"/>
          <p:cNvSpPr txBox="1">
            <a:spLocks noGrp="1"/>
          </p:cNvSpPr>
          <p:nvPr>
            <p:ph type="subTitle" idx="3"/>
          </p:nvPr>
        </p:nvSpPr>
        <p:spPr>
          <a:xfrm>
            <a:off x="3359125" y="38707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13"/>
          <p:cNvSpPr txBox="1">
            <a:spLocks noGrp="1"/>
          </p:cNvSpPr>
          <p:nvPr>
            <p:ph type="subTitle" idx="4"/>
          </p:nvPr>
        </p:nvSpPr>
        <p:spPr>
          <a:xfrm>
            <a:off x="3359125" y="20180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13"/>
          <p:cNvSpPr txBox="1">
            <a:spLocks noGrp="1"/>
          </p:cNvSpPr>
          <p:nvPr>
            <p:ph type="title" idx="5" hasCustomPrompt="1"/>
          </p:nvPr>
        </p:nvSpPr>
        <p:spPr>
          <a:xfrm>
            <a:off x="713225" y="1141288"/>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6" hasCustomPrompt="1"/>
          </p:nvPr>
        </p:nvSpPr>
        <p:spPr>
          <a:xfrm>
            <a:off x="3359125"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7" hasCustomPrompt="1"/>
          </p:nvPr>
        </p:nvSpPr>
        <p:spPr>
          <a:xfrm>
            <a:off x="713225"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8" hasCustomPrompt="1"/>
          </p:nvPr>
        </p:nvSpPr>
        <p:spPr>
          <a:xfrm>
            <a:off x="3359125" y="1142055"/>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subTitle" idx="9"/>
          </p:nvPr>
        </p:nvSpPr>
        <p:spPr>
          <a:xfrm>
            <a:off x="5997638" y="38707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13"/>
          </p:nvPr>
        </p:nvSpPr>
        <p:spPr>
          <a:xfrm>
            <a:off x="5997638" y="20180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title" idx="14" hasCustomPrompt="1"/>
          </p:nvPr>
        </p:nvSpPr>
        <p:spPr>
          <a:xfrm>
            <a:off x="5997638"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15" hasCustomPrompt="1"/>
          </p:nvPr>
        </p:nvSpPr>
        <p:spPr>
          <a:xfrm>
            <a:off x="5997638" y="1142055"/>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6"/>
          </p:nvPr>
        </p:nvSpPr>
        <p:spPr>
          <a:xfrm>
            <a:off x="713225"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1" name="Google Shape;111;p13"/>
          <p:cNvSpPr txBox="1">
            <a:spLocks noGrp="1"/>
          </p:cNvSpPr>
          <p:nvPr>
            <p:ph type="subTitle" idx="17"/>
          </p:nvPr>
        </p:nvSpPr>
        <p:spPr>
          <a:xfrm>
            <a:off x="713225" y="3447136"/>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2" name="Google Shape;112;p13"/>
          <p:cNvSpPr txBox="1">
            <a:spLocks noGrp="1"/>
          </p:cNvSpPr>
          <p:nvPr>
            <p:ph type="subTitle" idx="18"/>
          </p:nvPr>
        </p:nvSpPr>
        <p:spPr>
          <a:xfrm>
            <a:off x="3359125" y="3447125"/>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3" name="Google Shape;113;p13"/>
          <p:cNvSpPr txBox="1">
            <a:spLocks noGrp="1"/>
          </p:cNvSpPr>
          <p:nvPr>
            <p:ph type="subTitle" idx="19"/>
          </p:nvPr>
        </p:nvSpPr>
        <p:spPr>
          <a:xfrm>
            <a:off x="3359125"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4" name="Google Shape;114;p13"/>
          <p:cNvSpPr txBox="1">
            <a:spLocks noGrp="1"/>
          </p:cNvSpPr>
          <p:nvPr>
            <p:ph type="subTitle" idx="20"/>
          </p:nvPr>
        </p:nvSpPr>
        <p:spPr>
          <a:xfrm>
            <a:off x="5997638" y="3447125"/>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5" name="Google Shape;115;p13"/>
          <p:cNvSpPr txBox="1">
            <a:spLocks noGrp="1"/>
          </p:cNvSpPr>
          <p:nvPr>
            <p:ph type="subTitle" idx="21"/>
          </p:nvPr>
        </p:nvSpPr>
        <p:spPr>
          <a:xfrm>
            <a:off x="5997638"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cxnSp>
        <p:nvCxnSpPr>
          <p:cNvPr id="116" name="Google Shape;116;p1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17" name="Google Shape;117;p1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 name="Google Shape;118;p13"/>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19" name="Google Shape;119;p13"/>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1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21" name="Google Shape;121;p13"/>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2"/>
        <p:cNvGrpSpPr/>
        <p:nvPr/>
      </p:nvGrpSpPr>
      <p:grpSpPr>
        <a:xfrm>
          <a:off x="0" y="0"/>
          <a:ext cx="0" cy="0"/>
          <a:chOff x="0" y="0"/>
          <a:chExt cx="0" cy="0"/>
        </a:xfrm>
      </p:grpSpPr>
      <p:sp>
        <p:nvSpPr>
          <p:cNvPr id="123" name="Google Shape;123;p1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25" name="Google Shape;125;p1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14"/>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27" name="Google Shape;127;p14"/>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28" name="Google Shape;128;p14"/>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29" name="Google Shape;129;p14"/>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130" name="Google Shape;130;p14"/>
          <p:cNvSpPr txBox="1">
            <a:spLocks noGrp="1"/>
          </p:cNvSpPr>
          <p:nvPr>
            <p:ph type="title"/>
          </p:nvPr>
        </p:nvSpPr>
        <p:spPr>
          <a:xfrm>
            <a:off x="969900" y="3387600"/>
            <a:ext cx="7204200" cy="531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1" name="Google Shape;131;p14"/>
          <p:cNvSpPr txBox="1">
            <a:spLocks noGrp="1"/>
          </p:cNvSpPr>
          <p:nvPr>
            <p:ph type="subTitle" idx="1"/>
          </p:nvPr>
        </p:nvSpPr>
        <p:spPr>
          <a:xfrm>
            <a:off x="969900" y="1312625"/>
            <a:ext cx="7204200" cy="147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8"/>
        <p:cNvGrpSpPr/>
        <p:nvPr/>
      </p:nvGrpSpPr>
      <p:grpSpPr>
        <a:xfrm>
          <a:off x="0" y="0"/>
          <a:ext cx="0" cy="0"/>
          <a:chOff x="0" y="0"/>
          <a:chExt cx="0" cy="0"/>
        </a:xfrm>
      </p:grpSpPr>
      <p:sp>
        <p:nvSpPr>
          <p:cNvPr id="169" name="Google Shape;169;p1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1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71" name="Google Shape;171;p1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 name="Google Shape;172;p18"/>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73" name="Google Shape;173;p1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74" name="Google Shape;174;p1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75" name="Google Shape;175;p18"/>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176" name="Google Shape;17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8"/>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8" name="Google Shape;178;p18"/>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9" name="Google Shape;179;p18"/>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0" name="Google Shape;180;p18"/>
          <p:cNvSpPr txBox="1">
            <a:spLocks noGrp="1"/>
          </p:cNvSpPr>
          <p:nvPr>
            <p:ph type="subTitle" idx="4"/>
          </p:nvPr>
        </p:nvSpPr>
        <p:spPr>
          <a:xfrm>
            <a:off x="720025" y="1241274"/>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1" name="Google Shape;181;p18"/>
          <p:cNvSpPr txBox="1">
            <a:spLocks noGrp="1"/>
          </p:cNvSpPr>
          <p:nvPr>
            <p:ph type="subTitle" idx="5"/>
          </p:nvPr>
        </p:nvSpPr>
        <p:spPr>
          <a:xfrm>
            <a:off x="720025" y="23501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2" name="Google Shape;182;p18"/>
          <p:cNvSpPr txBox="1">
            <a:spLocks noGrp="1"/>
          </p:cNvSpPr>
          <p:nvPr>
            <p:ph type="subTitle" idx="6"/>
          </p:nvPr>
        </p:nvSpPr>
        <p:spPr>
          <a:xfrm>
            <a:off x="720025" y="34706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59"/>
        <p:cNvGrpSpPr/>
        <p:nvPr/>
      </p:nvGrpSpPr>
      <p:grpSpPr>
        <a:xfrm>
          <a:off x="0" y="0"/>
          <a:ext cx="0" cy="0"/>
          <a:chOff x="0" y="0"/>
          <a:chExt cx="0" cy="0"/>
        </a:xfrm>
      </p:grpSpPr>
      <p:sp>
        <p:nvSpPr>
          <p:cNvPr id="260" name="Google Shape;260;p2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62" name="Google Shape;262;p2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63" name="Google Shape;263;p2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24"/>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65" name="Google Shape;265;p24"/>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266" name="Google Shape;266;p24"/>
          <p:cNvSpPr txBox="1">
            <a:spLocks noGrp="1"/>
          </p:cNvSpPr>
          <p:nvPr>
            <p:ph type="sldNum" idx="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67" name="Google Shape;267;p24"/>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1pPr>
            <a:lvl2pPr lvl="1"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2pPr>
            <a:lvl3pPr lvl="2"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3pPr>
            <a:lvl4pPr lvl="3"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4pPr>
            <a:lvl5pPr lvl="4"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5pPr>
            <a:lvl6pPr lvl="5"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6pPr>
            <a:lvl7pPr lvl="6"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7pPr>
            <a:lvl8pPr lvl="7"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8pPr>
            <a:lvl9pPr lvl="8"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Mulish"/>
                <a:ea typeface="Mulish"/>
                <a:cs typeface="Mulish"/>
                <a:sym typeface="Mulish"/>
              </a:defRPr>
            </a:lvl1pPr>
            <a:lvl2pPr lvl="1" algn="r">
              <a:buNone/>
              <a:defRPr sz="1300">
                <a:solidFill>
                  <a:schemeClr val="dk1"/>
                </a:solidFill>
                <a:latin typeface="Mulish"/>
                <a:ea typeface="Mulish"/>
                <a:cs typeface="Mulish"/>
                <a:sym typeface="Mulish"/>
              </a:defRPr>
            </a:lvl2pPr>
            <a:lvl3pPr lvl="2" algn="r">
              <a:buNone/>
              <a:defRPr sz="1300">
                <a:solidFill>
                  <a:schemeClr val="dk1"/>
                </a:solidFill>
                <a:latin typeface="Mulish"/>
                <a:ea typeface="Mulish"/>
                <a:cs typeface="Mulish"/>
                <a:sym typeface="Mulish"/>
              </a:defRPr>
            </a:lvl3pPr>
            <a:lvl4pPr lvl="3" algn="r">
              <a:buNone/>
              <a:defRPr sz="1300">
                <a:solidFill>
                  <a:schemeClr val="dk1"/>
                </a:solidFill>
                <a:latin typeface="Mulish"/>
                <a:ea typeface="Mulish"/>
                <a:cs typeface="Mulish"/>
                <a:sym typeface="Mulish"/>
              </a:defRPr>
            </a:lvl4pPr>
            <a:lvl5pPr lvl="4" algn="r">
              <a:buNone/>
              <a:defRPr sz="1300">
                <a:solidFill>
                  <a:schemeClr val="dk1"/>
                </a:solidFill>
                <a:latin typeface="Mulish"/>
                <a:ea typeface="Mulish"/>
                <a:cs typeface="Mulish"/>
                <a:sym typeface="Mulish"/>
              </a:defRPr>
            </a:lvl5pPr>
            <a:lvl6pPr lvl="5" algn="r">
              <a:buNone/>
              <a:defRPr sz="1300">
                <a:solidFill>
                  <a:schemeClr val="dk1"/>
                </a:solidFill>
                <a:latin typeface="Mulish"/>
                <a:ea typeface="Mulish"/>
                <a:cs typeface="Mulish"/>
                <a:sym typeface="Mulish"/>
              </a:defRPr>
            </a:lvl6pPr>
            <a:lvl7pPr lvl="6" algn="r">
              <a:buNone/>
              <a:defRPr sz="1300">
                <a:solidFill>
                  <a:schemeClr val="dk1"/>
                </a:solidFill>
                <a:latin typeface="Mulish"/>
                <a:ea typeface="Mulish"/>
                <a:cs typeface="Mulish"/>
                <a:sym typeface="Mulish"/>
              </a:defRPr>
            </a:lvl7pPr>
            <a:lvl8pPr lvl="7" algn="r">
              <a:buNone/>
              <a:defRPr sz="1300">
                <a:solidFill>
                  <a:schemeClr val="dk1"/>
                </a:solidFill>
                <a:latin typeface="Mulish"/>
                <a:ea typeface="Mulish"/>
                <a:cs typeface="Mulish"/>
                <a:sym typeface="Mulish"/>
              </a:defRPr>
            </a:lvl8pPr>
            <a:lvl9pPr lvl="8" algn="r">
              <a:buNone/>
              <a:defRPr sz="1300">
                <a:solidFill>
                  <a:schemeClr val="dk1"/>
                </a:solidFill>
                <a:latin typeface="Mulish"/>
                <a:ea typeface="Mulish"/>
                <a:cs typeface="Mulish"/>
                <a:sym typeface="Mulish"/>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7" r:id="rId4"/>
    <p:sldLayoutId id="2147483658" r:id="rId5"/>
    <p:sldLayoutId id="2147483659" r:id="rId6"/>
    <p:sldLayoutId id="2147483660" r:id="rId7"/>
    <p:sldLayoutId id="2147483664"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29"/>
          <p:cNvSpPr txBox="1">
            <a:spLocks noGrp="1"/>
          </p:cNvSpPr>
          <p:nvPr>
            <p:ph type="ctrTitle"/>
          </p:nvPr>
        </p:nvSpPr>
        <p:spPr>
          <a:xfrm>
            <a:off x="-504480" y="1393335"/>
            <a:ext cx="10152860" cy="327660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Advanced OCR </a:t>
            </a:r>
            <a:br>
              <a:rPr lang="en-US" sz="6000" dirty="0"/>
            </a:br>
            <a:r>
              <a:rPr lang="en-US" sz="6000" dirty="0"/>
              <a:t>&amp; Handwriting System </a:t>
            </a:r>
            <a:br>
              <a:rPr lang="en-US" sz="6000" dirty="0"/>
            </a:br>
            <a:r>
              <a:rPr lang="en-US" sz="6000" dirty="0"/>
              <a:t>with Correction</a:t>
            </a:r>
            <a:endParaRPr lang="en-GB" sz="4800" dirty="0">
              <a:solidFill>
                <a:schemeClr val="dk2"/>
              </a:solidFill>
            </a:endParaRPr>
          </a:p>
        </p:txBody>
      </p:sp>
      <p:cxnSp>
        <p:nvCxnSpPr>
          <p:cNvPr id="287" name="Google Shape;287;p29"/>
          <p:cNvCxnSpPr/>
          <p:nvPr/>
        </p:nvCxnSpPr>
        <p:spPr>
          <a:xfrm rot="10800000" flipH="1">
            <a:off x="1600600" y="2544888"/>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288" name="Google Shape;288;p29"/>
          <p:cNvCxnSpPr/>
          <p:nvPr/>
        </p:nvCxnSpPr>
        <p:spPr>
          <a:xfrm rot="10800000" flipH="1">
            <a:off x="1600600" y="1454362"/>
            <a:ext cx="5942700" cy="6600"/>
          </a:xfrm>
          <a:prstGeom prst="straightConnector1">
            <a:avLst/>
          </a:prstGeom>
          <a:noFill/>
          <a:ln w="19050" cap="flat" cmpd="sng">
            <a:solidFill>
              <a:schemeClr val="lt1"/>
            </a:solidFill>
            <a:prstDash val="solid"/>
            <a:round/>
            <a:headEnd type="oval" w="med" len="med"/>
            <a:tailEnd type="oval" w="med" len="med"/>
          </a:ln>
        </p:spPr>
      </p:cxnSp>
      <p:sp>
        <p:nvSpPr>
          <p:cNvPr id="289" name="Google Shape;289;p29"/>
          <p:cNvSpPr/>
          <p:nvPr/>
        </p:nvSpPr>
        <p:spPr>
          <a:xfrm>
            <a:off x="1480900" y="184941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7423600" y="184941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dirty="0"/>
          </a:p>
        </p:txBody>
      </p:sp>
      <p:sp>
        <p:nvSpPr>
          <p:cNvPr id="22" name="Shape 4">
            <a:extLst>
              <a:ext uri="{FF2B5EF4-FFF2-40B4-BE49-F238E27FC236}">
                <a16:creationId xmlns:a16="http://schemas.microsoft.com/office/drawing/2014/main" id="{243CAB2D-3E00-30A7-B085-3368D4849E6C}"/>
              </a:ext>
            </a:extLst>
          </p:cNvPr>
          <p:cNvSpPr/>
          <p:nvPr/>
        </p:nvSpPr>
        <p:spPr>
          <a:xfrm>
            <a:off x="1802085" y="437108"/>
            <a:ext cx="5539829" cy="4269284"/>
          </a:xfrm>
          <a:prstGeom prst="roundRect">
            <a:avLst>
              <a:gd name="adj" fmla="val 1229"/>
            </a:avLst>
          </a:prstGeom>
          <a:noFill/>
          <a:ln w="11549">
            <a:solidFill>
              <a:srgbClr val="000000">
                <a:alpha val="8000"/>
              </a:srgbClr>
            </a:solidFill>
            <a:prstDash val="solid"/>
          </a:ln>
        </p:spPr>
        <p:txBody>
          <a:bodyPr/>
          <a:lstStyle/>
          <a:p>
            <a:endParaRPr lang="en-US" sz="875"/>
          </a:p>
        </p:txBody>
      </p:sp>
      <p:sp>
        <p:nvSpPr>
          <p:cNvPr id="39" name="Text 6">
            <a:extLst>
              <a:ext uri="{FF2B5EF4-FFF2-40B4-BE49-F238E27FC236}">
                <a16:creationId xmlns:a16="http://schemas.microsoft.com/office/drawing/2014/main" id="{D4D253A7-5747-3C86-39BE-385C949B1291}"/>
              </a:ext>
            </a:extLst>
          </p:cNvPr>
          <p:cNvSpPr/>
          <p:nvPr/>
        </p:nvSpPr>
        <p:spPr>
          <a:xfrm>
            <a:off x="1926133" y="519038"/>
            <a:ext cx="383753" cy="186556"/>
          </a:xfrm>
          <a:prstGeom prst="rect">
            <a:avLst/>
          </a:prstGeom>
          <a:noFill/>
          <a:ln/>
        </p:spPr>
        <p:txBody>
          <a:bodyPr wrap="none" rtlCol="0" anchor="t"/>
          <a:lstStyle/>
          <a:p>
            <a:pPr>
              <a:lnSpc>
                <a:spcPts val="1469"/>
              </a:lnSpc>
            </a:pPr>
            <a:r>
              <a:rPr lang="en-US" sz="918" dirty="0">
                <a:solidFill>
                  <a:srgbClr val="443728"/>
                </a:solidFill>
                <a:latin typeface="Open Sans" pitchFamily="34" charset="0"/>
                <a:ea typeface="Open Sans" pitchFamily="34" charset="-122"/>
                <a:cs typeface="Open Sans" pitchFamily="34" charset="-120"/>
              </a:rPr>
              <a:t>Ref.no</a:t>
            </a:r>
            <a:endParaRPr lang="en-US" sz="918" dirty="0"/>
          </a:p>
        </p:txBody>
      </p:sp>
      <p:sp>
        <p:nvSpPr>
          <p:cNvPr id="40" name="Text 7">
            <a:extLst>
              <a:ext uri="{FF2B5EF4-FFF2-40B4-BE49-F238E27FC236}">
                <a16:creationId xmlns:a16="http://schemas.microsoft.com/office/drawing/2014/main" id="{4C53A5A9-7157-D4DC-C316-1E363835A0F2}"/>
              </a:ext>
            </a:extLst>
          </p:cNvPr>
          <p:cNvSpPr/>
          <p:nvPr/>
        </p:nvSpPr>
        <p:spPr>
          <a:xfrm>
            <a:off x="2547863" y="519038"/>
            <a:ext cx="314548" cy="186556"/>
          </a:xfrm>
          <a:prstGeom prst="rect">
            <a:avLst/>
          </a:prstGeom>
          <a:noFill/>
          <a:ln/>
        </p:spPr>
        <p:txBody>
          <a:bodyPr wrap="none" rtlCol="0" anchor="t"/>
          <a:lstStyle/>
          <a:p>
            <a:pPr>
              <a:lnSpc>
                <a:spcPts val="1469"/>
              </a:lnSpc>
            </a:pPr>
            <a:r>
              <a:rPr lang="en-US" sz="918" dirty="0">
                <a:solidFill>
                  <a:srgbClr val="443728"/>
                </a:solidFill>
                <a:latin typeface="Open Sans" pitchFamily="34" charset="0"/>
                <a:ea typeface="Open Sans" pitchFamily="34" charset="-122"/>
                <a:cs typeface="Open Sans" pitchFamily="34" charset="-120"/>
              </a:rPr>
              <a:t>Year</a:t>
            </a:r>
            <a:endParaRPr lang="en-US" sz="918" dirty="0"/>
          </a:p>
        </p:txBody>
      </p:sp>
      <p:sp>
        <p:nvSpPr>
          <p:cNvPr id="41" name="Text 8">
            <a:extLst>
              <a:ext uri="{FF2B5EF4-FFF2-40B4-BE49-F238E27FC236}">
                <a16:creationId xmlns:a16="http://schemas.microsoft.com/office/drawing/2014/main" id="{FE8030D3-A94C-6DD1-26C4-9C8520C1A241}"/>
              </a:ext>
            </a:extLst>
          </p:cNvPr>
          <p:cNvSpPr/>
          <p:nvPr/>
        </p:nvSpPr>
        <p:spPr>
          <a:xfrm>
            <a:off x="3100387" y="519038"/>
            <a:ext cx="1563811" cy="186556"/>
          </a:xfrm>
          <a:prstGeom prst="rect">
            <a:avLst/>
          </a:prstGeom>
          <a:noFill/>
          <a:ln/>
        </p:spPr>
        <p:txBody>
          <a:bodyPr wrap="none" rtlCol="0" anchor="t"/>
          <a:lstStyle/>
          <a:p>
            <a:pPr>
              <a:lnSpc>
                <a:spcPts val="1469"/>
              </a:lnSpc>
            </a:pPr>
            <a:r>
              <a:rPr lang="ar-EG" sz="918" dirty="0">
                <a:solidFill>
                  <a:srgbClr val="443728"/>
                </a:solidFill>
                <a:latin typeface="Open Sans" pitchFamily="34" charset="0"/>
                <a:ea typeface="Open Sans" pitchFamily="34" charset="-122"/>
                <a:cs typeface="Open Sans" pitchFamily="34" charset="-120"/>
              </a:rPr>
              <a:t>         </a:t>
            </a:r>
            <a:r>
              <a:rPr lang="en-US" sz="918" dirty="0">
                <a:solidFill>
                  <a:srgbClr val="443728"/>
                </a:solidFill>
                <a:latin typeface="Open Sans" pitchFamily="34" charset="0"/>
                <a:ea typeface="Open Sans" pitchFamily="34" charset="-122"/>
                <a:cs typeface="Open Sans" pitchFamily="34" charset="-120"/>
              </a:rPr>
              <a:t>Objective</a:t>
            </a:r>
            <a:endParaRPr lang="en-US" sz="918" dirty="0"/>
          </a:p>
        </p:txBody>
      </p:sp>
      <p:sp>
        <p:nvSpPr>
          <p:cNvPr id="42" name="Text 9">
            <a:extLst>
              <a:ext uri="{FF2B5EF4-FFF2-40B4-BE49-F238E27FC236}">
                <a16:creationId xmlns:a16="http://schemas.microsoft.com/office/drawing/2014/main" id="{DFD7A754-525A-1B64-76F3-FD290842E27D}"/>
              </a:ext>
            </a:extLst>
          </p:cNvPr>
          <p:cNvSpPr/>
          <p:nvPr/>
        </p:nvSpPr>
        <p:spPr>
          <a:xfrm>
            <a:off x="4713687" y="541022"/>
            <a:ext cx="703511" cy="186556"/>
          </a:xfrm>
          <a:prstGeom prst="rect">
            <a:avLst/>
          </a:prstGeom>
          <a:noFill/>
          <a:ln/>
        </p:spPr>
        <p:txBody>
          <a:bodyPr wrap="none" rtlCol="0" anchor="t"/>
          <a:lstStyle/>
          <a:p>
            <a:pPr>
              <a:lnSpc>
                <a:spcPts val="1469"/>
              </a:lnSpc>
            </a:pPr>
            <a:r>
              <a:rPr lang="en-US" sz="918" dirty="0">
                <a:solidFill>
                  <a:srgbClr val="443728"/>
                </a:solidFill>
                <a:latin typeface="Open Sans" pitchFamily="34" charset="0"/>
                <a:ea typeface="Open Sans" pitchFamily="34" charset="-122"/>
                <a:cs typeface="Open Sans" pitchFamily="34" charset="-120"/>
              </a:rPr>
              <a:t>Dataset</a:t>
            </a:r>
            <a:endParaRPr lang="en-US" sz="918" dirty="0"/>
          </a:p>
        </p:txBody>
      </p:sp>
      <p:sp>
        <p:nvSpPr>
          <p:cNvPr id="43" name="Text 10">
            <a:extLst>
              <a:ext uri="{FF2B5EF4-FFF2-40B4-BE49-F238E27FC236}">
                <a16:creationId xmlns:a16="http://schemas.microsoft.com/office/drawing/2014/main" id="{7F76A234-5273-CFBC-0EB6-5787A36DAD9E}"/>
              </a:ext>
            </a:extLst>
          </p:cNvPr>
          <p:cNvSpPr/>
          <p:nvPr/>
        </p:nvSpPr>
        <p:spPr>
          <a:xfrm>
            <a:off x="5566485" y="546496"/>
            <a:ext cx="819522" cy="186556"/>
          </a:xfrm>
          <a:prstGeom prst="rect">
            <a:avLst/>
          </a:prstGeom>
          <a:noFill/>
          <a:ln/>
        </p:spPr>
        <p:txBody>
          <a:bodyPr wrap="none" rtlCol="0" anchor="t"/>
          <a:lstStyle/>
          <a:p>
            <a:pPr>
              <a:lnSpc>
                <a:spcPts val="1469"/>
              </a:lnSpc>
            </a:pPr>
            <a:r>
              <a:rPr lang="en-US" sz="918" dirty="0">
                <a:solidFill>
                  <a:srgbClr val="443728"/>
                </a:solidFill>
                <a:latin typeface="Open Sans" pitchFamily="34" charset="0"/>
                <a:ea typeface="Open Sans" pitchFamily="34" charset="-122"/>
                <a:cs typeface="Open Sans" pitchFamily="34" charset="-120"/>
              </a:rPr>
              <a:t>Techniques</a:t>
            </a:r>
            <a:endParaRPr lang="en-US" sz="918" dirty="0"/>
          </a:p>
        </p:txBody>
      </p:sp>
      <p:sp>
        <p:nvSpPr>
          <p:cNvPr id="44" name="Text 11">
            <a:extLst>
              <a:ext uri="{FF2B5EF4-FFF2-40B4-BE49-F238E27FC236}">
                <a16:creationId xmlns:a16="http://schemas.microsoft.com/office/drawing/2014/main" id="{1A81CB23-433D-5498-785F-C320766D0019}"/>
              </a:ext>
            </a:extLst>
          </p:cNvPr>
          <p:cNvSpPr/>
          <p:nvPr/>
        </p:nvSpPr>
        <p:spPr>
          <a:xfrm>
            <a:off x="6670401" y="519038"/>
            <a:ext cx="909489" cy="373112"/>
          </a:xfrm>
          <a:prstGeom prst="rect">
            <a:avLst/>
          </a:prstGeom>
          <a:noFill/>
          <a:ln/>
        </p:spPr>
        <p:txBody>
          <a:bodyPr wrap="square" rtlCol="0" anchor="t"/>
          <a:lstStyle/>
          <a:p>
            <a:pPr>
              <a:lnSpc>
                <a:spcPts val="1469"/>
              </a:lnSpc>
            </a:pPr>
            <a:r>
              <a:rPr lang="en-US" sz="918" dirty="0">
                <a:solidFill>
                  <a:srgbClr val="443728"/>
                </a:solidFill>
                <a:latin typeface="Open Sans" pitchFamily="34" charset="0"/>
                <a:ea typeface="Open Sans" pitchFamily="34" charset="-122"/>
                <a:cs typeface="Open Sans" pitchFamily="34" charset="-120"/>
              </a:rPr>
              <a:t>Accuracy</a:t>
            </a:r>
            <a:endParaRPr lang="en-US" sz="918" dirty="0"/>
          </a:p>
        </p:txBody>
      </p:sp>
      <p:sp>
        <p:nvSpPr>
          <p:cNvPr id="45" name="Shape 12">
            <a:extLst>
              <a:ext uri="{FF2B5EF4-FFF2-40B4-BE49-F238E27FC236}">
                <a16:creationId xmlns:a16="http://schemas.microsoft.com/office/drawing/2014/main" id="{34930ABE-670E-79D6-323F-99C7B9196DCE}"/>
              </a:ext>
            </a:extLst>
          </p:cNvPr>
          <p:cNvSpPr/>
          <p:nvPr/>
        </p:nvSpPr>
        <p:spPr>
          <a:xfrm>
            <a:off x="1802085" y="1013215"/>
            <a:ext cx="5539829" cy="1132635"/>
          </a:xfrm>
          <a:prstGeom prst="rect">
            <a:avLst/>
          </a:prstGeom>
          <a:solidFill>
            <a:srgbClr val="000000">
              <a:alpha val="4000"/>
            </a:srgbClr>
          </a:solidFill>
          <a:ln/>
        </p:spPr>
        <p:txBody>
          <a:bodyPr/>
          <a:lstStyle/>
          <a:p>
            <a:endParaRPr lang="en-US" sz="875" dirty="0"/>
          </a:p>
        </p:txBody>
      </p:sp>
      <p:sp>
        <p:nvSpPr>
          <p:cNvPr id="46" name="Text 13">
            <a:extLst>
              <a:ext uri="{FF2B5EF4-FFF2-40B4-BE49-F238E27FC236}">
                <a16:creationId xmlns:a16="http://schemas.microsoft.com/office/drawing/2014/main" id="{CFB04598-E97B-7339-438A-14F3F5AB0332}"/>
              </a:ext>
            </a:extLst>
          </p:cNvPr>
          <p:cNvSpPr/>
          <p:nvPr/>
        </p:nvSpPr>
        <p:spPr>
          <a:xfrm>
            <a:off x="1879514" y="1193167"/>
            <a:ext cx="300008" cy="247501"/>
          </a:xfrm>
          <a:prstGeom prst="rect">
            <a:avLst/>
          </a:prstGeom>
          <a:noFill/>
          <a:ln/>
        </p:spPr>
        <p:txBody>
          <a:bodyPr wrap="none" rtlCol="0" anchor="t"/>
          <a:lstStyle/>
          <a:p>
            <a:pPr>
              <a:lnSpc>
                <a:spcPts val="1176"/>
              </a:lnSpc>
            </a:pPr>
            <a:r>
              <a:rPr lang="en-US" sz="734" u="sng" dirty="0">
                <a:solidFill>
                  <a:schemeClr val="accent2">
                    <a:lumMod val="50000"/>
                  </a:schemeClr>
                </a:solidFill>
                <a:uFill>
                  <a:solidFill>
                    <a:schemeClr val="accent2">
                      <a:lumMod val="20000"/>
                      <a:lumOff val="80000"/>
                    </a:schemeClr>
                  </a:solidFill>
                </a:uFill>
                <a:latin typeface="Open Sans" pitchFamily="34" charset="0"/>
                <a:ea typeface="Open Sans" pitchFamily="34" charset="-122"/>
                <a:cs typeface="Open Sans" pitchFamily="34" charset="-120"/>
              </a:rPr>
              <a:t>     </a:t>
            </a:r>
            <a:r>
              <a:rPr lang="en-US" sz="734" u="sng" dirty="0">
                <a:solidFill>
                  <a:schemeClr val="accent2">
                    <a:lumMod val="50000"/>
                  </a:schemeClr>
                </a:solidFill>
                <a:uFill>
                  <a:solidFill>
                    <a:schemeClr val="accent2">
                      <a:lumMod val="20000"/>
                      <a:lumOff val="80000"/>
                    </a:schemeClr>
                  </a:solidFill>
                </a:uFill>
                <a:latin typeface="Open Sans" pitchFamily="34" charset="0"/>
                <a:ea typeface="Open Sans" pitchFamily="34" charset="-122"/>
                <a:cs typeface="Open Sans" pitchFamily="34" charset="-120"/>
                <a:hlinkClick r:id="" action="ppaction://noaction">
                  <a:extLst>
                    <a:ext uri="{A12FA001-AC4F-418D-AE19-62706E023703}">
                      <ahyp:hlinkClr xmlns:ahyp="http://schemas.microsoft.com/office/drawing/2018/hyperlinkcolor" val="tx"/>
                    </a:ext>
                  </a:extLst>
                </a:hlinkClick>
              </a:rPr>
              <a:t> 4</a:t>
            </a:r>
            <a:endParaRPr lang="en-US" sz="734" u="sng" dirty="0">
              <a:solidFill>
                <a:schemeClr val="accent2">
                  <a:lumMod val="50000"/>
                </a:schemeClr>
              </a:solidFill>
              <a:uFill>
                <a:solidFill>
                  <a:schemeClr val="accent2">
                    <a:lumMod val="20000"/>
                    <a:lumOff val="80000"/>
                  </a:schemeClr>
                </a:solidFill>
              </a:uFill>
            </a:endParaRPr>
          </a:p>
        </p:txBody>
      </p:sp>
      <p:sp>
        <p:nvSpPr>
          <p:cNvPr id="47" name="Text 14">
            <a:extLst>
              <a:ext uri="{FF2B5EF4-FFF2-40B4-BE49-F238E27FC236}">
                <a16:creationId xmlns:a16="http://schemas.microsoft.com/office/drawing/2014/main" id="{0B49B6F7-FE5A-C6AA-4DD3-87C0372B6F34}"/>
              </a:ext>
            </a:extLst>
          </p:cNvPr>
          <p:cNvSpPr/>
          <p:nvPr/>
        </p:nvSpPr>
        <p:spPr>
          <a:xfrm>
            <a:off x="2547863" y="1041574"/>
            <a:ext cx="314548" cy="149274"/>
          </a:xfrm>
          <a:prstGeom prst="rect">
            <a:avLst/>
          </a:prstGeom>
          <a:noFill/>
          <a:ln/>
        </p:spPr>
        <p:txBody>
          <a:bodyPr wrap="none" rtlCol="0" anchor="t"/>
          <a:lstStyle/>
          <a:p>
            <a:pPr>
              <a:lnSpc>
                <a:spcPts val="1176"/>
              </a:lnSpc>
            </a:pPr>
            <a:endParaRPr lang="en-US" sz="734" dirty="0"/>
          </a:p>
        </p:txBody>
      </p:sp>
      <p:sp>
        <p:nvSpPr>
          <p:cNvPr id="53" name="Text 22">
            <a:hlinkClick r:id="" action="ppaction://noaction"/>
            <a:extLst>
              <a:ext uri="{FF2B5EF4-FFF2-40B4-BE49-F238E27FC236}">
                <a16:creationId xmlns:a16="http://schemas.microsoft.com/office/drawing/2014/main" id="{C59E2873-0278-6324-1AE4-E98788631E32}"/>
              </a:ext>
            </a:extLst>
          </p:cNvPr>
          <p:cNvSpPr/>
          <p:nvPr/>
        </p:nvSpPr>
        <p:spPr>
          <a:xfrm>
            <a:off x="1926133" y="2235920"/>
            <a:ext cx="383753" cy="149274"/>
          </a:xfrm>
          <a:prstGeom prst="rect">
            <a:avLst/>
          </a:prstGeom>
          <a:noFill/>
          <a:ln/>
        </p:spPr>
        <p:txBody>
          <a:bodyPr wrap="non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     </a:t>
            </a:r>
            <a:r>
              <a:rPr lang="en-US" sz="734" u="sng" dirty="0">
                <a:solidFill>
                  <a:schemeClr val="accent2">
                    <a:lumMod val="50000"/>
                  </a:schemeClr>
                </a:solidFill>
                <a:uFill>
                  <a:solidFill>
                    <a:schemeClr val="accent2">
                      <a:lumMod val="20000"/>
                      <a:lumOff val="80000"/>
                    </a:schemeClr>
                  </a:solidFill>
                </a:uFill>
                <a:latin typeface="Open Sans" pitchFamily="34" charset="0"/>
                <a:ea typeface="Open Sans" pitchFamily="34" charset="-122"/>
                <a:cs typeface="Open Sans" pitchFamily="34" charset="-120"/>
              </a:rPr>
              <a:t>5</a:t>
            </a:r>
            <a:endParaRPr lang="en-US" sz="734" u="sng" dirty="0">
              <a:solidFill>
                <a:schemeClr val="accent2">
                  <a:lumMod val="50000"/>
                </a:schemeClr>
              </a:solidFill>
              <a:uFill>
                <a:solidFill>
                  <a:schemeClr val="accent2">
                    <a:lumMod val="20000"/>
                    <a:lumOff val="80000"/>
                  </a:schemeClr>
                </a:solidFill>
              </a:uFill>
            </a:endParaRPr>
          </a:p>
        </p:txBody>
      </p:sp>
      <p:sp>
        <p:nvSpPr>
          <p:cNvPr id="54" name="Text 23">
            <a:extLst>
              <a:ext uri="{FF2B5EF4-FFF2-40B4-BE49-F238E27FC236}">
                <a16:creationId xmlns:a16="http://schemas.microsoft.com/office/drawing/2014/main" id="{ADAC90AD-6A00-F722-2BA4-F68B51F00D8F}"/>
              </a:ext>
            </a:extLst>
          </p:cNvPr>
          <p:cNvSpPr/>
          <p:nvPr/>
        </p:nvSpPr>
        <p:spPr>
          <a:xfrm>
            <a:off x="2515873" y="1167644"/>
            <a:ext cx="314548" cy="149274"/>
          </a:xfrm>
          <a:prstGeom prst="rect">
            <a:avLst/>
          </a:prstGeom>
          <a:noFill/>
          <a:ln/>
        </p:spPr>
        <p:txBody>
          <a:bodyPr wrap="non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2022</a:t>
            </a:r>
          </a:p>
          <a:p>
            <a:pPr>
              <a:lnSpc>
                <a:spcPts val="1176"/>
              </a:lnSpc>
            </a:pPr>
            <a:endParaRPr lang="en-US" sz="734" dirty="0"/>
          </a:p>
        </p:txBody>
      </p:sp>
      <p:sp>
        <p:nvSpPr>
          <p:cNvPr id="55" name="Text 24">
            <a:extLst>
              <a:ext uri="{FF2B5EF4-FFF2-40B4-BE49-F238E27FC236}">
                <a16:creationId xmlns:a16="http://schemas.microsoft.com/office/drawing/2014/main" id="{056E595E-70E5-A29F-A718-F923A9955824}"/>
              </a:ext>
            </a:extLst>
          </p:cNvPr>
          <p:cNvSpPr/>
          <p:nvPr/>
        </p:nvSpPr>
        <p:spPr>
          <a:xfrm>
            <a:off x="3068397" y="1167644"/>
            <a:ext cx="1563811" cy="1492746"/>
          </a:xfrm>
          <a:prstGeom prst="rect">
            <a:avLst/>
          </a:prstGeom>
          <a:noFill/>
          <a:ln/>
        </p:spPr>
        <p:txBody>
          <a:bodyPr wrap="square" rtlCol="0" anchor="t"/>
          <a:lstStyle/>
          <a:p>
            <a:pPr>
              <a:lnSpc>
                <a:spcPts val="1176"/>
              </a:lnSpc>
            </a:pPr>
            <a:r>
              <a:rPr lang="en-US" sz="734" dirty="0">
                <a:solidFill>
                  <a:srgbClr val="443728"/>
                </a:solidFill>
                <a:latin typeface="Open Sans" pitchFamily="34" charset="0"/>
                <a:ea typeface="Open Sans" pitchFamily="34" charset="-122"/>
              </a:rPr>
              <a:t>The</a:t>
            </a:r>
            <a:r>
              <a:rPr lang="ar-EG" sz="734" dirty="0">
                <a:solidFill>
                  <a:srgbClr val="443728"/>
                </a:solidFill>
                <a:latin typeface="Open Sans" pitchFamily="34" charset="0"/>
                <a:ea typeface="Open Sans" pitchFamily="34" charset="-122"/>
              </a:rPr>
              <a:t> </a:t>
            </a:r>
            <a:r>
              <a:rPr lang="en-US" sz="734" dirty="0">
                <a:solidFill>
                  <a:srgbClr val="443728"/>
                </a:solidFill>
                <a:latin typeface="Open Sans" pitchFamily="34" charset="0"/>
                <a:ea typeface="Open Sans" pitchFamily="34" charset="-122"/>
              </a:rPr>
              <a:t>document provides insights into the datasets used, the techniques employed, and the accuracy achieved in various Document AI tasks. </a:t>
            </a:r>
            <a:endParaRPr lang="en-US" sz="734" dirty="0"/>
          </a:p>
        </p:txBody>
      </p:sp>
      <p:sp>
        <p:nvSpPr>
          <p:cNvPr id="56" name="Text 25">
            <a:extLst>
              <a:ext uri="{FF2B5EF4-FFF2-40B4-BE49-F238E27FC236}">
                <a16:creationId xmlns:a16="http://schemas.microsoft.com/office/drawing/2014/main" id="{678E57CB-6496-3E4C-3D11-DA359563F87F}"/>
              </a:ext>
            </a:extLst>
          </p:cNvPr>
          <p:cNvSpPr/>
          <p:nvPr/>
        </p:nvSpPr>
        <p:spPr>
          <a:xfrm>
            <a:off x="4740922" y="1161320"/>
            <a:ext cx="703511" cy="671661"/>
          </a:xfrm>
          <a:prstGeom prst="rect">
            <a:avLst/>
          </a:prstGeom>
          <a:noFill/>
          <a:ln/>
        </p:spPr>
        <p:txBody>
          <a:bodyPr wrap="squar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RVL-CDIP</a:t>
            </a:r>
            <a:endParaRPr lang="en-US" sz="734" dirty="0"/>
          </a:p>
        </p:txBody>
      </p:sp>
      <p:sp>
        <p:nvSpPr>
          <p:cNvPr id="57" name="Text 26">
            <a:extLst>
              <a:ext uri="{FF2B5EF4-FFF2-40B4-BE49-F238E27FC236}">
                <a16:creationId xmlns:a16="http://schemas.microsoft.com/office/drawing/2014/main" id="{0A2C6FE8-7762-227A-31CD-0CF98069D27E}"/>
              </a:ext>
            </a:extLst>
          </p:cNvPr>
          <p:cNvSpPr/>
          <p:nvPr/>
        </p:nvSpPr>
        <p:spPr>
          <a:xfrm>
            <a:off x="5766795" y="1167644"/>
            <a:ext cx="819522" cy="149274"/>
          </a:xfrm>
          <a:prstGeom prst="rect">
            <a:avLst/>
          </a:prstGeom>
          <a:noFill/>
          <a:ln/>
        </p:spPr>
        <p:txBody>
          <a:bodyPr wrap="none" rtlCol="0" anchor="t"/>
          <a:lstStyle/>
          <a:p>
            <a:pPr>
              <a:lnSpc>
                <a:spcPts val="1176"/>
              </a:lnSpc>
            </a:pPr>
            <a:r>
              <a:rPr lang="en-US" sz="734" dirty="0" err="1">
                <a:solidFill>
                  <a:srgbClr val="443728"/>
                </a:solidFill>
                <a:latin typeface="Open Sans" pitchFamily="34" charset="0"/>
                <a:ea typeface="Open Sans" pitchFamily="34" charset="-122"/>
                <a:cs typeface="Open Sans" pitchFamily="34" charset="-120"/>
              </a:rPr>
              <a:t>DiT</a:t>
            </a:r>
            <a:r>
              <a:rPr lang="en-US" sz="734" dirty="0">
                <a:solidFill>
                  <a:srgbClr val="443728"/>
                </a:solidFill>
                <a:latin typeface="Open Sans" pitchFamily="34" charset="0"/>
                <a:ea typeface="Open Sans" pitchFamily="34" charset="-122"/>
                <a:cs typeface="Open Sans" pitchFamily="34" charset="-120"/>
              </a:rPr>
              <a:t>-B</a:t>
            </a:r>
            <a:endParaRPr lang="en-US" sz="734" dirty="0"/>
          </a:p>
        </p:txBody>
      </p:sp>
      <p:sp>
        <p:nvSpPr>
          <p:cNvPr id="58" name="Text 27">
            <a:extLst>
              <a:ext uri="{FF2B5EF4-FFF2-40B4-BE49-F238E27FC236}">
                <a16:creationId xmlns:a16="http://schemas.microsoft.com/office/drawing/2014/main" id="{B03B566B-DE60-3108-FDAA-6D4AA8E4E437}"/>
              </a:ext>
            </a:extLst>
          </p:cNvPr>
          <p:cNvSpPr/>
          <p:nvPr/>
        </p:nvSpPr>
        <p:spPr>
          <a:xfrm>
            <a:off x="6869170" y="1167644"/>
            <a:ext cx="316929" cy="149274"/>
          </a:xfrm>
          <a:prstGeom prst="rect">
            <a:avLst/>
          </a:prstGeom>
          <a:noFill/>
          <a:ln/>
        </p:spPr>
        <p:txBody>
          <a:bodyPr wrap="non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92.11%</a:t>
            </a:r>
            <a:endParaRPr lang="en-US" sz="734" dirty="0"/>
          </a:p>
        </p:txBody>
      </p:sp>
      <p:sp>
        <p:nvSpPr>
          <p:cNvPr id="60" name="Text 29">
            <a:hlinkClick r:id="" action="ppaction://noaction"/>
            <a:extLst>
              <a:ext uri="{FF2B5EF4-FFF2-40B4-BE49-F238E27FC236}">
                <a16:creationId xmlns:a16="http://schemas.microsoft.com/office/drawing/2014/main" id="{B5DD4D15-8202-6BF2-E50B-7F633223F154}"/>
              </a:ext>
            </a:extLst>
          </p:cNvPr>
          <p:cNvSpPr/>
          <p:nvPr/>
        </p:nvSpPr>
        <p:spPr>
          <a:xfrm>
            <a:off x="1926133" y="3878089"/>
            <a:ext cx="383753" cy="149274"/>
          </a:xfrm>
          <a:prstGeom prst="rect">
            <a:avLst/>
          </a:prstGeom>
          <a:noFill/>
          <a:ln/>
        </p:spPr>
        <p:txBody>
          <a:bodyPr wrap="none" rtlCol="0" anchor="t"/>
          <a:lstStyle/>
          <a:p>
            <a:pPr>
              <a:lnSpc>
                <a:spcPts val="1176"/>
              </a:lnSpc>
            </a:pPr>
            <a:r>
              <a:rPr lang="en-US" sz="734" u="sng" dirty="0">
                <a:solidFill>
                  <a:schemeClr val="accent2">
                    <a:lumMod val="50000"/>
                  </a:schemeClr>
                </a:solidFill>
                <a:uFill>
                  <a:solidFill>
                    <a:schemeClr val="accent2">
                      <a:lumMod val="20000"/>
                      <a:lumOff val="80000"/>
                    </a:schemeClr>
                  </a:solidFill>
                </a:uFill>
                <a:latin typeface="Open Sans" pitchFamily="34" charset="0"/>
                <a:ea typeface="Open Sans" pitchFamily="34" charset="-122"/>
                <a:cs typeface="Open Sans" pitchFamily="34" charset="-120"/>
              </a:rPr>
              <a:t>    6</a:t>
            </a:r>
            <a:endParaRPr lang="en-US" sz="734" u="sng" dirty="0">
              <a:solidFill>
                <a:schemeClr val="accent2">
                  <a:lumMod val="50000"/>
                </a:schemeClr>
              </a:solidFill>
              <a:uFill>
                <a:solidFill>
                  <a:schemeClr val="accent2">
                    <a:lumMod val="20000"/>
                    <a:lumOff val="80000"/>
                  </a:schemeClr>
                </a:solidFill>
              </a:uFill>
            </a:endParaRPr>
          </a:p>
        </p:txBody>
      </p:sp>
      <p:sp>
        <p:nvSpPr>
          <p:cNvPr id="61" name="Text 30">
            <a:extLst>
              <a:ext uri="{FF2B5EF4-FFF2-40B4-BE49-F238E27FC236}">
                <a16:creationId xmlns:a16="http://schemas.microsoft.com/office/drawing/2014/main" id="{1D4F1DAD-77B5-6B32-256F-DC3CF2771EDF}"/>
              </a:ext>
            </a:extLst>
          </p:cNvPr>
          <p:cNvSpPr/>
          <p:nvPr/>
        </p:nvSpPr>
        <p:spPr>
          <a:xfrm>
            <a:off x="2426176" y="3878089"/>
            <a:ext cx="314548" cy="149274"/>
          </a:xfrm>
          <a:prstGeom prst="rect">
            <a:avLst/>
          </a:prstGeom>
          <a:noFill/>
          <a:ln/>
        </p:spPr>
        <p:txBody>
          <a:bodyPr wrap="non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2023</a:t>
            </a:r>
            <a:endParaRPr lang="en-US" sz="734" dirty="0"/>
          </a:p>
        </p:txBody>
      </p:sp>
      <p:sp>
        <p:nvSpPr>
          <p:cNvPr id="62" name="Text 31">
            <a:extLst>
              <a:ext uri="{FF2B5EF4-FFF2-40B4-BE49-F238E27FC236}">
                <a16:creationId xmlns:a16="http://schemas.microsoft.com/office/drawing/2014/main" id="{963622E1-1BFC-76FC-C359-8229E28D076B}"/>
              </a:ext>
            </a:extLst>
          </p:cNvPr>
          <p:cNvSpPr/>
          <p:nvPr/>
        </p:nvSpPr>
        <p:spPr>
          <a:xfrm>
            <a:off x="3100089" y="3493332"/>
            <a:ext cx="1556891" cy="895796"/>
          </a:xfrm>
          <a:prstGeom prst="rect">
            <a:avLst/>
          </a:prstGeom>
          <a:noFill/>
          <a:ln/>
        </p:spPr>
        <p:txBody>
          <a:bodyPr wrap="squar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Presenting a The objective of the research is to develop a unified model for incremental multilingual text recognition (IMLTR) that can recognize text instances in different languages. </a:t>
            </a:r>
            <a:endParaRPr lang="en-US" sz="734" dirty="0"/>
          </a:p>
        </p:txBody>
      </p:sp>
      <p:sp>
        <p:nvSpPr>
          <p:cNvPr id="63" name="Text 32">
            <a:extLst>
              <a:ext uri="{FF2B5EF4-FFF2-40B4-BE49-F238E27FC236}">
                <a16:creationId xmlns:a16="http://schemas.microsoft.com/office/drawing/2014/main" id="{E333A61C-545A-46E8-F9B1-770A2CDB372C}"/>
              </a:ext>
            </a:extLst>
          </p:cNvPr>
          <p:cNvSpPr/>
          <p:nvPr/>
        </p:nvSpPr>
        <p:spPr>
          <a:xfrm>
            <a:off x="4902174" y="3878088"/>
            <a:ext cx="703511" cy="746374"/>
          </a:xfrm>
          <a:prstGeom prst="rect">
            <a:avLst/>
          </a:prstGeom>
          <a:noFill/>
          <a:ln/>
        </p:spPr>
        <p:txBody>
          <a:bodyPr wrap="squar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MLT17</a:t>
            </a:r>
            <a:endParaRPr lang="en-US" sz="734" dirty="0"/>
          </a:p>
        </p:txBody>
      </p:sp>
      <p:sp>
        <p:nvSpPr>
          <p:cNvPr id="65" name="Text 34">
            <a:extLst>
              <a:ext uri="{FF2B5EF4-FFF2-40B4-BE49-F238E27FC236}">
                <a16:creationId xmlns:a16="http://schemas.microsoft.com/office/drawing/2014/main" id="{803F3AE3-8908-9664-6216-FB42A6D124E9}"/>
              </a:ext>
            </a:extLst>
          </p:cNvPr>
          <p:cNvSpPr/>
          <p:nvPr/>
        </p:nvSpPr>
        <p:spPr>
          <a:xfrm>
            <a:off x="6727785" y="3878089"/>
            <a:ext cx="490304" cy="149274"/>
          </a:xfrm>
          <a:prstGeom prst="rect">
            <a:avLst/>
          </a:prstGeom>
          <a:noFill/>
          <a:ln/>
        </p:spPr>
        <p:txBody>
          <a:bodyPr wrap="non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78.4%</a:t>
            </a:r>
            <a:endParaRPr lang="en-US" sz="734" dirty="0"/>
          </a:p>
        </p:txBody>
      </p:sp>
      <p:sp>
        <p:nvSpPr>
          <p:cNvPr id="16" name="Text 30">
            <a:extLst>
              <a:ext uri="{FF2B5EF4-FFF2-40B4-BE49-F238E27FC236}">
                <a16:creationId xmlns:a16="http://schemas.microsoft.com/office/drawing/2014/main" id="{3F4FA258-73F8-7FBD-B6A0-3E2A354E3E6B}"/>
              </a:ext>
            </a:extLst>
          </p:cNvPr>
          <p:cNvSpPr/>
          <p:nvPr/>
        </p:nvSpPr>
        <p:spPr>
          <a:xfrm>
            <a:off x="2433934" y="2407444"/>
            <a:ext cx="314548" cy="149274"/>
          </a:xfrm>
          <a:prstGeom prst="rect">
            <a:avLst/>
          </a:prstGeom>
          <a:noFill/>
          <a:ln/>
        </p:spPr>
        <p:txBody>
          <a:bodyPr wrap="non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2023</a:t>
            </a:r>
            <a:endParaRPr lang="en-US" sz="734" dirty="0"/>
          </a:p>
        </p:txBody>
      </p:sp>
      <p:sp>
        <p:nvSpPr>
          <p:cNvPr id="17" name="Text 31">
            <a:extLst>
              <a:ext uri="{FF2B5EF4-FFF2-40B4-BE49-F238E27FC236}">
                <a16:creationId xmlns:a16="http://schemas.microsoft.com/office/drawing/2014/main" id="{1D8CB015-C142-763D-6B8E-7EB3C19BEEED}"/>
              </a:ext>
            </a:extLst>
          </p:cNvPr>
          <p:cNvSpPr/>
          <p:nvPr/>
        </p:nvSpPr>
        <p:spPr>
          <a:xfrm>
            <a:off x="3052015" y="2332732"/>
            <a:ext cx="1671630" cy="991790"/>
          </a:xfrm>
          <a:prstGeom prst="rect">
            <a:avLst/>
          </a:prstGeom>
          <a:noFill/>
          <a:ln/>
        </p:spPr>
        <p:txBody>
          <a:bodyPr wrap="squar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Presenting a Convolutional Neural Network (CNN) model for Handwritten Text Recognition, with a focus on English alphabetic and numeric characters</a:t>
            </a:r>
            <a:endParaRPr lang="en-US" sz="734" dirty="0"/>
          </a:p>
        </p:txBody>
      </p:sp>
      <p:sp>
        <p:nvSpPr>
          <p:cNvPr id="18" name="Text 32">
            <a:extLst>
              <a:ext uri="{FF2B5EF4-FFF2-40B4-BE49-F238E27FC236}">
                <a16:creationId xmlns:a16="http://schemas.microsoft.com/office/drawing/2014/main" id="{44971E9F-6250-1989-F407-0AC515335560}"/>
              </a:ext>
            </a:extLst>
          </p:cNvPr>
          <p:cNvSpPr/>
          <p:nvPr/>
        </p:nvSpPr>
        <p:spPr>
          <a:xfrm>
            <a:off x="4788246" y="2407444"/>
            <a:ext cx="703511" cy="746373"/>
          </a:xfrm>
          <a:prstGeom prst="rect">
            <a:avLst/>
          </a:prstGeom>
          <a:noFill/>
          <a:ln/>
        </p:spPr>
        <p:txBody>
          <a:bodyPr wrap="squar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the National Institute of Science and Technology (NIST)</a:t>
            </a:r>
            <a:endParaRPr lang="en-US" sz="734" dirty="0"/>
          </a:p>
        </p:txBody>
      </p:sp>
      <p:sp>
        <p:nvSpPr>
          <p:cNvPr id="19" name="Text 33">
            <a:extLst>
              <a:ext uri="{FF2B5EF4-FFF2-40B4-BE49-F238E27FC236}">
                <a16:creationId xmlns:a16="http://schemas.microsoft.com/office/drawing/2014/main" id="{12062AC7-0605-C75A-AF08-2D0D1A0173D7}"/>
              </a:ext>
            </a:extLst>
          </p:cNvPr>
          <p:cNvSpPr/>
          <p:nvPr/>
        </p:nvSpPr>
        <p:spPr>
          <a:xfrm>
            <a:off x="5729733" y="2407444"/>
            <a:ext cx="819522" cy="149274"/>
          </a:xfrm>
          <a:prstGeom prst="rect">
            <a:avLst/>
          </a:prstGeom>
          <a:noFill/>
          <a:ln/>
        </p:spPr>
        <p:txBody>
          <a:bodyPr wrap="non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CNN</a:t>
            </a:r>
            <a:endParaRPr lang="en-US" sz="734" dirty="0"/>
          </a:p>
        </p:txBody>
      </p:sp>
      <p:sp>
        <p:nvSpPr>
          <p:cNvPr id="20" name="Text 34">
            <a:extLst>
              <a:ext uri="{FF2B5EF4-FFF2-40B4-BE49-F238E27FC236}">
                <a16:creationId xmlns:a16="http://schemas.microsoft.com/office/drawing/2014/main" id="{0F318A8E-11AC-85F0-2CD3-366B044E3A8C}"/>
              </a:ext>
            </a:extLst>
          </p:cNvPr>
          <p:cNvSpPr/>
          <p:nvPr/>
        </p:nvSpPr>
        <p:spPr>
          <a:xfrm>
            <a:off x="6613856" y="2407444"/>
            <a:ext cx="490304" cy="149274"/>
          </a:xfrm>
          <a:prstGeom prst="rect">
            <a:avLst/>
          </a:prstGeom>
          <a:noFill/>
          <a:ln/>
        </p:spPr>
        <p:txBody>
          <a:bodyPr wrap="non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90.54%</a:t>
            </a:r>
            <a:endParaRPr lang="en-US" sz="734" dirty="0"/>
          </a:p>
        </p:txBody>
      </p:sp>
      <p:sp>
        <p:nvSpPr>
          <p:cNvPr id="24" name="Text 32">
            <a:extLst>
              <a:ext uri="{FF2B5EF4-FFF2-40B4-BE49-F238E27FC236}">
                <a16:creationId xmlns:a16="http://schemas.microsoft.com/office/drawing/2014/main" id="{8057DD9C-5303-93FA-C6CF-4D75F55BE084}"/>
              </a:ext>
            </a:extLst>
          </p:cNvPr>
          <p:cNvSpPr/>
          <p:nvPr/>
        </p:nvSpPr>
        <p:spPr>
          <a:xfrm>
            <a:off x="5824800" y="3728182"/>
            <a:ext cx="703511" cy="746373"/>
          </a:xfrm>
          <a:prstGeom prst="rect">
            <a:avLst/>
          </a:prstGeom>
          <a:noFill/>
          <a:ln/>
        </p:spPr>
        <p:txBody>
          <a:bodyPr wrap="square" rtlCol="0" anchor="t"/>
          <a:lstStyle/>
          <a:p>
            <a:pPr>
              <a:lnSpc>
                <a:spcPts val="1176"/>
              </a:lnSpc>
            </a:pPr>
            <a:r>
              <a:rPr lang="en-US" sz="734" dirty="0">
                <a:solidFill>
                  <a:srgbClr val="443728"/>
                </a:solidFill>
                <a:latin typeface="Open Sans" pitchFamily="34" charset="0"/>
                <a:ea typeface="Open Sans" pitchFamily="34" charset="-122"/>
                <a:cs typeface="Open Sans" pitchFamily="34" charset="-120"/>
              </a:rPr>
              <a:t>the Multiplexed Routing Network (MRN),</a:t>
            </a:r>
            <a:endParaRPr lang="en-US" sz="734" dirty="0"/>
          </a:p>
        </p:txBody>
      </p:sp>
    </p:spTree>
    <p:extLst>
      <p:ext uri="{BB962C8B-B14F-4D97-AF65-F5344CB8AC3E}">
        <p14:creationId xmlns:p14="http://schemas.microsoft.com/office/powerpoint/2010/main" val="204819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1730000" y="1975368"/>
            <a:ext cx="6609328" cy="650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System Architecture</a:t>
            </a:r>
          </a:p>
        </p:txBody>
      </p:sp>
      <p:sp>
        <p:nvSpPr>
          <p:cNvPr id="331" name="Google Shape;331;p32"/>
          <p:cNvSpPr txBox="1">
            <a:spLocks noGrp="1"/>
          </p:cNvSpPr>
          <p:nvPr>
            <p:ph type="title" idx="2"/>
          </p:nvPr>
        </p:nvSpPr>
        <p:spPr>
          <a:xfrm>
            <a:off x="719328" y="1882645"/>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cxnSp>
        <p:nvCxnSpPr>
          <p:cNvPr id="333" name="Google Shape;333;p32"/>
          <p:cNvCxnSpPr>
            <a:cxnSpLocks/>
          </p:cNvCxnSpPr>
          <p:nvPr/>
        </p:nvCxnSpPr>
        <p:spPr>
          <a:xfrm>
            <a:off x="859566" y="2886182"/>
            <a:ext cx="6823972" cy="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a:cxnSpLocks/>
          </p:cNvCxnSpPr>
          <p:nvPr/>
        </p:nvCxnSpPr>
        <p:spPr>
          <a:xfrm>
            <a:off x="885664" y="1690220"/>
            <a:ext cx="6823972" cy="24121"/>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694124" y="3400921"/>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4346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5DC2135-8CBC-EF82-2FC4-DA92C6DD0596}"/>
              </a:ext>
            </a:extLst>
          </p:cNvPr>
          <p:cNvPicPr>
            <a:picLocks noChangeAspect="1"/>
          </p:cNvPicPr>
          <p:nvPr/>
        </p:nvPicPr>
        <p:blipFill rotWithShape="1">
          <a:blip r:embed="rId3">
            <a:extLst>
              <a:ext uri="{28A0092B-C50C-407E-A947-70E740481C1C}">
                <a14:useLocalDpi xmlns:a14="http://schemas.microsoft.com/office/drawing/2010/main" val="0"/>
              </a:ext>
            </a:extLst>
          </a:blip>
          <a:srcRect l="36934" t="21544" r="43796" b="7853"/>
          <a:stretch/>
        </p:blipFill>
        <p:spPr bwMode="auto">
          <a:xfrm>
            <a:off x="2758732" y="376549"/>
            <a:ext cx="3626535" cy="43904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0422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55A43283-A39F-3D9C-FE7B-A1FB4A1E0F55}"/>
              </a:ext>
            </a:extLst>
          </p:cNvPr>
          <p:cNvPicPr>
            <a:picLocks noChangeAspect="1"/>
          </p:cNvPicPr>
          <p:nvPr/>
        </p:nvPicPr>
        <p:blipFill>
          <a:blip r:embed="rId3"/>
          <a:stretch>
            <a:fillRect/>
          </a:stretch>
        </p:blipFill>
        <p:spPr>
          <a:xfrm>
            <a:off x="292894" y="783771"/>
            <a:ext cx="8558212" cy="3657599"/>
          </a:xfrm>
          <a:prstGeom prst="rect">
            <a:avLst/>
          </a:prstGeom>
        </p:spPr>
      </p:pic>
    </p:spTree>
    <p:extLst>
      <p:ext uri="{BB962C8B-B14F-4D97-AF65-F5344CB8AC3E}">
        <p14:creationId xmlns:p14="http://schemas.microsoft.com/office/powerpoint/2010/main" val="6509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912624" y="1921700"/>
            <a:ext cx="489723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GB" dirty="0"/>
            </a:br>
            <a:br>
              <a:rPr lang="en-GB" dirty="0"/>
            </a:br>
            <a:r>
              <a:rPr lang="en-GB" dirty="0"/>
              <a:t>Function List</a:t>
            </a:r>
            <a:br>
              <a:rPr lang="en-GB" dirty="0"/>
            </a:br>
            <a:br>
              <a:rPr lang="en-GB" dirty="0"/>
            </a:br>
            <a:endParaRPr lang="en-GB" dirty="0"/>
          </a:p>
        </p:txBody>
      </p:sp>
      <p:sp>
        <p:nvSpPr>
          <p:cNvPr id="331" name="Google Shape;331;p32"/>
          <p:cNvSpPr txBox="1">
            <a:spLocks noGrp="1"/>
          </p:cNvSpPr>
          <p:nvPr>
            <p:ph type="title" idx="2"/>
          </p:nvPr>
        </p:nvSpPr>
        <p:spPr>
          <a:xfrm>
            <a:off x="1675172" y="1868008"/>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912624"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2"/>
          <p:cNvSpPr/>
          <p:nvPr/>
        </p:nvSpPr>
        <p:spPr>
          <a:xfrm>
            <a:off x="7543300" y="224686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239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dirty="0"/>
          </a:p>
        </p:txBody>
      </p:sp>
      <p:pic>
        <p:nvPicPr>
          <p:cNvPr id="3" name="Picture 2" descr="A computer screen with a person on it&#10;&#10;Description automatically generated">
            <a:extLst>
              <a:ext uri="{FF2B5EF4-FFF2-40B4-BE49-F238E27FC236}">
                <a16:creationId xmlns:a16="http://schemas.microsoft.com/office/drawing/2014/main" id="{A30D03E0-030F-1004-CC02-14DB0A128108}"/>
              </a:ext>
            </a:extLst>
          </p:cNvPr>
          <p:cNvPicPr>
            <a:picLocks noChangeAspect="1"/>
          </p:cNvPicPr>
          <p:nvPr/>
        </p:nvPicPr>
        <p:blipFill>
          <a:blip r:embed="rId3"/>
          <a:stretch>
            <a:fillRect/>
          </a:stretch>
        </p:blipFill>
        <p:spPr>
          <a:xfrm>
            <a:off x="1090091" y="532799"/>
            <a:ext cx="1011968" cy="1011968"/>
          </a:xfrm>
          <a:prstGeom prst="rect">
            <a:avLst/>
          </a:prstGeom>
        </p:spPr>
      </p:pic>
      <p:sp>
        <p:nvSpPr>
          <p:cNvPr id="4" name="Google Shape;310;p31">
            <a:extLst>
              <a:ext uri="{FF2B5EF4-FFF2-40B4-BE49-F238E27FC236}">
                <a16:creationId xmlns:a16="http://schemas.microsoft.com/office/drawing/2014/main" id="{C0FAB2A0-E883-1EED-7DC1-BE118DEBDC48}"/>
              </a:ext>
            </a:extLst>
          </p:cNvPr>
          <p:cNvSpPr txBox="1">
            <a:spLocks/>
          </p:cNvSpPr>
          <p:nvPr/>
        </p:nvSpPr>
        <p:spPr>
          <a:xfrm>
            <a:off x="852715" y="1680482"/>
            <a:ext cx="1792514" cy="25853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sz="1400" dirty="0"/>
              <a:t>Sign Up &amp; Login</a:t>
            </a:r>
          </a:p>
        </p:txBody>
      </p:sp>
      <p:pic>
        <p:nvPicPr>
          <p:cNvPr id="6" name="Picture 5" descr="A blue and black image with a blue arrow pointing up&#10;&#10;Description automatically generated">
            <a:extLst>
              <a:ext uri="{FF2B5EF4-FFF2-40B4-BE49-F238E27FC236}">
                <a16:creationId xmlns:a16="http://schemas.microsoft.com/office/drawing/2014/main" id="{99D1DC28-5948-893A-D205-361CBE84534E}"/>
              </a:ext>
            </a:extLst>
          </p:cNvPr>
          <p:cNvPicPr>
            <a:picLocks noChangeAspect="1"/>
          </p:cNvPicPr>
          <p:nvPr/>
        </p:nvPicPr>
        <p:blipFill>
          <a:blip r:embed="rId4"/>
          <a:stretch>
            <a:fillRect/>
          </a:stretch>
        </p:blipFill>
        <p:spPr>
          <a:xfrm>
            <a:off x="2938353" y="-31404"/>
            <a:ext cx="1914446" cy="1914446"/>
          </a:xfrm>
          <a:prstGeom prst="rect">
            <a:avLst/>
          </a:prstGeom>
        </p:spPr>
      </p:pic>
      <p:sp>
        <p:nvSpPr>
          <p:cNvPr id="7" name="Google Shape;310;p31">
            <a:extLst>
              <a:ext uri="{FF2B5EF4-FFF2-40B4-BE49-F238E27FC236}">
                <a16:creationId xmlns:a16="http://schemas.microsoft.com/office/drawing/2014/main" id="{26CFE962-8311-22FA-A36C-48FA0F6C6F50}"/>
              </a:ext>
            </a:extLst>
          </p:cNvPr>
          <p:cNvSpPr txBox="1">
            <a:spLocks/>
          </p:cNvSpPr>
          <p:nvPr/>
        </p:nvSpPr>
        <p:spPr>
          <a:xfrm>
            <a:off x="3184979" y="1663473"/>
            <a:ext cx="1792514" cy="25853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400" dirty="0"/>
              <a:t>Image </a:t>
            </a:r>
            <a:r>
              <a:rPr lang="en-GB" sz="1400" dirty="0" err="1"/>
              <a:t>Uploud</a:t>
            </a:r>
            <a:endParaRPr lang="en-GB" sz="1400" dirty="0"/>
          </a:p>
        </p:txBody>
      </p:sp>
      <p:pic>
        <p:nvPicPr>
          <p:cNvPr id="13" name="Picture 12" descr="A blue camera with a blue circle&#10;&#10;Description automatically generated">
            <a:extLst>
              <a:ext uri="{FF2B5EF4-FFF2-40B4-BE49-F238E27FC236}">
                <a16:creationId xmlns:a16="http://schemas.microsoft.com/office/drawing/2014/main" id="{434CD4BD-6A18-C618-D33F-AFD4FBAE6196}"/>
              </a:ext>
            </a:extLst>
          </p:cNvPr>
          <p:cNvPicPr>
            <a:picLocks noChangeAspect="1"/>
          </p:cNvPicPr>
          <p:nvPr/>
        </p:nvPicPr>
        <p:blipFill>
          <a:blip r:embed="rId5"/>
          <a:stretch>
            <a:fillRect/>
          </a:stretch>
        </p:blipFill>
        <p:spPr>
          <a:xfrm>
            <a:off x="5336905" y="275797"/>
            <a:ext cx="2335199" cy="1300044"/>
          </a:xfrm>
          <a:prstGeom prst="rect">
            <a:avLst/>
          </a:prstGeom>
        </p:spPr>
      </p:pic>
      <p:sp>
        <p:nvSpPr>
          <p:cNvPr id="14" name="Google Shape;310;p31">
            <a:extLst>
              <a:ext uri="{FF2B5EF4-FFF2-40B4-BE49-F238E27FC236}">
                <a16:creationId xmlns:a16="http://schemas.microsoft.com/office/drawing/2014/main" id="{DCF54087-1B1C-292A-32F4-D9324F314747}"/>
              </a:ext>
            </a:extLst>
          </p:cNvPr>
          <p:cNvSpPr txBox="1">
            <a:spLocks/>
          </p:cNvSpPr>
          <p:nvPr/>
        </p:nvSpPr>
        <p:spPr>
          <a:xfrm>
            <a:off x="5788929" y="1624506"/>
            <a:ext cx="1792514" cy="25853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400" dirty="0"/>
              <a:t>T</a:t>
            </a:r>
            <a:r>
              <a:rPr lang="en-GB" sz="1400" dirty="0" err="1"/>
              <a:t>ake</a:t>
            </a:r>
            <a:r>
              <a:rPr lang="en-GB" sz="1400" dirty="0"/>
              <a:t> picture</a:t>
            </a:r>
          </a:p>
        </p:txBody>
      </p:sp>
      <p:pic>
        <p:nvPicPr>
          <p:cNvPr id="21" name="Picture 20" descr="A blue and black image&#10;&#10;Description automatically generated">
            <a:extLst>
              <a:ext uri="{FF2B5EF4-FFF2-40B4-BE49-F238E27FC236}">
                <a16:creationId xmlns:a16="http://schemas.microsoft.com/office/drawing/2014/main" id="{4D037E0B-2FEA-512C-BB31-70EF21A63CB1}"/>
              </a:ext>
            </a:extLst>
          </p:cNvPr>
          <p:cNvPicPr>
            <a:picLocks noChangeAspect="1"/>
          </p:cNvPicPr>
          <p:nvPr/>
        </p:nvPicPr>
        <p:blipFill>
          <a:blip r:embed="rId6"/>
          <a:stretch>
            <a:fillRect/>
          </a:stretch>
        </p:blipFill>
        <p:spPr>
          <a:xfrm>
            <a:off x="500906" y="2015938"/>
            <a:ext cx="1686282" cy="1182914"/>
          </a:xfrm>
          <a:prstGeom prst="rect">
            <a:avLst/>
          </a:prstGeom>
        </p:spPr>
      </p:pic>
      <p:sp>
        <p:nvSpPr>
          <p:cNvPr id="23" name="Google Shape;310;p31">
            <a:extLst>
              <a:ext uri="{FF2B5EF4-FFF2-40B4-BE49-F238E27FC236}">
                <a16:creationId xmlns:a16="http://schemas.microsoft.com/office/drawing/2014/main" id="{060BDAA6-F0BC-C063-8576-07856A044E54}"/>
              </a:ext>
            </a:extLst>
          </p:cNvPr>
          <p:cNvSpPr txBox="1">
            <a:spLocks/>
          </p:cNvSpPr>
          <p:nvPr/>
        </p:nvSpPr>
        <p:spPr>
          <a:xfrm>
            <a:off x="608694" y="3219075"/>
            <a:ext cx="1792514" cy="25853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400" dirty="0"/>
              <a:t>Crop the picture</a:t>
            </a:r>
          </a:p>
        </p:txBody>
      </p:sp>
      <p:pic>
        <p:nvPicPr>
          <p:cNvPr id="26" name="صورة 1401847595">
            <a:extLst>
              <a:ext uri="{FF2B5EF4-FFF2-40B4-BE49-F238E27FC236}">
                <a16:creationId xmlns:a16="http://schemas.microsoft.com/office/drawing/2014/main" id="{7F28C130-C2B2-A359-FFCC-3CC56F778FB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0" t="44641" r="37350" b="41137"/>
          <a:stretch/>
        </p:blipFill>
        <p:spPr>
          <a:xfrm>
            <a:off x="2544153" y="2154381"/>
            <a:ext cx="1537083" cy="688802"/>
          </a:xfrm>
          <a:prstGeom prst="rect">
            <a:avLst/>
          </a:prstGeom>
        </p:spPr>
      </p:pic>
      <p:sp>
        <p:nvSpPr>
          <p:cNvPr id="27" name="Google Shape;310;p31">
            <a:extLst>
              <a:ext uri="{FF2B5EF4-FFF2-40B4-BE49-F238E27FC236}">
                <a16:creationId xmlns:a16="http://schemas.microsoft.com/office/drawing/2014/main" id="{D12736F1-C669-0474-8C4A-29E3B5A10771}"/>
              </a:ext>
            </a:extLst>
          </p:cNvPr>
          <p:cNvSpPr txBox="1">
            <a:spLocks/>
          </p:cNvSpPr>
          <p:nvPr/>
        </p:nvSpPr>
        <p:spPr>
          <a:xfrm>
            <a:off x="2645229" y="3111154"/>
            <a:ext cx="1792514" cy="25853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400" dirty="0"/>
              <a:t>Choose the model</a:t>
            </a:r>
            <a:endParaRPr lang="en-GB" sz="1400" dirty="0"/>
          </a:p>
        </p:txBody>
      </p:sp>
      <p:pic>
        <p:nvPicPr>
          <p:cNvPr id="29" name="Picture 28" descr="A blue text and a magnifying glass&#10;&#10;Description automatically generated">
            <a:extLst>
              <a:ext uri="{FF2B5EF4-FFF2-40B4-BE49-F238E27FC236}">
                <a16:creationId xmlns:a16="http://schemas.microsoft.com/office/drawing/2014/main" id="{168BF2F1-E2B5-1C62-1649-0436C945809C}"/>
              </a:ext>
            </a:extLst>
          </p:cNvPr>
          <p:cNvPicPr>
            <a:picLocks noChangeAspect="1"/>
          </p:cNvPicPr>
          <p:nvPr/>
        </p:nvPicPr>
        <p:blipFill rotWithShape="1">
          <a:blip r:embed="rId8"/>
          <a:srcRect l="21994" t="10422" r="30727" b="19515"/>
          <a:stretch/>
        </p:blipFill>
        <p:spPr>
          <a:xfrm>
            <a:off x="4774080" y="1922009"/>
            <a:ext cx="1014849" cy="1182914"/>
          </a:xfrm>
          <a:prstGeom prst="rect">
            <a:avLst/>
          </a:prstGeom>
        </p:spPr>
      </p:pic>
      <p:sp>
        <p:nvSpPr>
          <p:cNvPr id="30" name="Google Shape;310;p31">
            <a:extLst>
              <a:ext uri="{FF2B5EF4-FFF2-40B4-BE49-F238E27FC236}">
                <a16:creationId xmlns:a16="http://schemas.microsoft.com/office/drawing/2014/main" id="{B254229C-5E32-A63B-D9E8-1B7CED30F9D2}"/>
              </a:ext>
            </a:extLst>
          </p:cNvPr>
          <p:cNvSpPr txBox="1">
            <a:spLocks/>
          </p:cNvSpPr>
          <p:nvPr/>
        </p:nvSpPr>
        <p:spPr>
          <a:xfrm>
            <a:off x="4852799" y="3219075"/>
            <a:ext cx="1792514" cy="25853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400" dirty="0"/>
              <a:t>Text Extraction </a:t>
            </a:r>
          </a:p>
        </p:txBody>
      </p:sp>
      <p:pic>
        <p:nvPicPr>
          <p:cNvPr id="32" name="Picture 31" descr="A blue and black switch with a sun and moon&#10;&#10;Description automatically generated">
            <a:extLst>
              <a:ext uri="{FF2B5EF4-FFF2-40B4-BE49-F238E27FC236}">
                <a16:creationId xmlns:a16="http://schemas.microsoft.com/office/drawing/2014/main" id="{45DF5730-9669-0F0E-C975-725D70946165}"/>
              </a:ext>
            </a:extLst>
          </p:cNvPr>
          <p:cNvPicPr>
            <a:picLocks noChangeAspect="1"/>
          </p:cNvPicPr>
          <p:nvPr/>
        </p:nvPicPr>
        <p:blipFill rotWithShape="1">
          <a:blip r:embed="rId9"/>
          <a:srcRect l="537" t="10748" r="-1" b="14167"/>
          <a:stretch/>
        </p:blipFill>
        <p:spPr>
          <a:xfrm>
            <a:off x="7075379" y="2043139"/>
            <a:ext cx="1300442" cy="1057222"/>
          </a:xfrm>
          <a:prstGeom prst="rect">
            <a:avLst/>
          </a:prstGeom>
        </p:spPr>
      </p:pic>
      <p:sp>
        <p:nvSpPr>
          <p:cNvPr id="33" name="Google Shape;310;p31">
            <a:extLst>
              <a:ext uri="{FF2B5EF4-FFF2-40B4-BE49-F238E27FC236}">
                <a16:creationId xmlns:a16="http://schemas.microsoft.com/office/drawing/2014/main" id="{54479120-B9F3-994C-93FF-38228CEE2C5C}"/>
              </a:ext>
            </a:extLst>
          </p:cNvPr>
          <p:cNvSpPr txBox="1">
            <a:spLocks/>
          </p:cNvSpPr>
          <p:nvPr/>
        </p:nvSpPr>
        <p:spPr>
          <a:xfrm>
            <a:off x="6957370" y="3260458"/>
            <a:ext cx="1792514" cy="25853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400" dirty="0"/>
              <a:t>Dark Mode</a:t>
            </a:r>
          </a:p>
        </p:txBody>
      </p:sp>
      <p:pic>
        <p:nvPicPr>
          <p:cNvPr id="37" name="Picture 36" descr="A group of people holding up a sign&#10;&#10;Description automatically generated">
            <a:extLst>
              <a:ext uri="{FF2B5EF4-FFF2-40B4-BE49-F238E27FC236}">
                <a16:creationId xmlns:a16="http://schemas.microsoft.com/office/drawing/2014/main" id="{8450234F-7BDF-05FE-10F4-75DA0F9649D0}"/>
              </a:ext>
            </a:extLst>
          </p:cNvPr>
          <p:cNvPicPr>
            <a:picLocks noChangeAspect="1"/>
          </p:cNvPicPr>
          <p:nvPr/>
        </p:nvPicPr>
        <p:blipFill rotWithShape="1">
          <a:blip r:embed="rId10"/>
          <a:srcRect l="2416" r="2416" b="3548"/>
          <a:stretch/>
        </p:blipFill>
        <p:spPr>
          <a:xfrm>
            <a:off x="362098" y="3600257"/>
            <a:ext cx="1455985" cy="975617"/>
          </a:xfrm>
          <a:prstGeom prst="rect">
            <a:avLst/>
          </a:prstGeom>
        </p:spPr>
      </p:pic>
      <p:sp>
        <p:nvSpPr>
          <p:cNvPr id="38" name="Google Shape;310;p31">
            <a:extLst>
              <a:ext uri="{FF2B5EF4-FFF2-40B4-BE49-F238E27FC236}">
                <a16:creationId xmlns:a16="http://schemas.microsoft.com/office/drawing/2014/main" id="{10E3F9CA-B037-3998-E154-6C842583EEFA}"/>
              </a:ext>
            </a:extLst>
          </p:cNvPr>
          <p:cNvSpPr txBox="1">
            <a:spLocks/>
          </p:cNvSpPr>
          <p:nvPr/>
        </p:nvSpPr>
        <p:spPr>
          <a:xfrm>
            <a:off x="1748971" y="4546955"/>
            <a:ext cx="1189381" cy="21071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400" dirty="0"/>
              <a:t>Font family</a:t>
            </a:r>
          </a:p>
        </p:txBody>
      </p:sp>
      <p:pic>
        <p:nvPicPr>
          <p:cNvPr id="51" name="Picture 50" descr="A blue background with white letters&#10;&#10;Description automatically generated">
            <a:extLst>
              <a:ext uri="{FF2B5EF4-FFF2-40B4-BE49-F238E27FC236}">
                <a16:creationId xmlns:a16="http://schemas.microsoft.com/office/drawing/2014/main" id="{8668FF0C-B7E2-CE77-1FDB-213D4C549DFC}"/>
              </a:ext>
            </a:extLst>
          </p:cNvPr>
          <p:cNvPicPr>
            <a:picLocks noChangeAspect="1"/>
          </p:cNvPicPr>
          <p:nvPr/>
        </p:nvPicPr>
        <p:blipFill rotWithShape="1">
          <a:blip r:embed="rId11"/>
          <a:srcRect l="3581" t="22146" r="7911" b="16512"/>
          <a:stretch/>
        </p:blipFill>
        <p:spPr>
          <a:xfrm>
            <a:off x="7000258" y="3600257"/>
            <a:ext cx="1450684" cy="1005442"/>
          </a:xfrm>
          <a:prstGeom prst="rect">
            <a:avLst/>
          </a:prstGeom>
        </p:spPr>
      </p:pic>
      <p:sp>
        <p:nvSpPr>
          <p:cNvPr id="52" name="Google Shape;310;p31">
            <a:extLst>
              <a:ext uri="{FF2B5EF4-FFF2-40B4-BE49-F238E27FC236}">
                <a16:creationId xmlns:a16="http://schemas.microsoft.com/office/drawing/2014/main" id="{13DF7C5A-C4EA-327E-6510-E7FDA79B1975}"/>
              </a:ext>
            </a:extLst>
          </p:cNvPr>
          <p:cNvSpPr txBox="1">
            <a:spLocks/>
          </p:cNvSpPr>
          <p:nvPr/>
        </p:nvSpPr>
        <p:spPr>
          <a:xfrm>
            <a:off x="5543053" y="4538149"/>
            <a:ext cx="1189381" cy="21071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400" dirty="0"/>
              <a:t>Font Size</a:t>
            </a:r>
          </a:p>
        </p:txBody>
      </p:sp>
      <p:pic>
        <p:nvPicPr>
          <p:cNvPr id="64" name="Picture 63" descr="A blue and white sign&#10;&#10;Description automatically generated with medium confidence">
            <a:extLst>
              <a:ext uri="{FF2B5EF4-FFF2-40B4-BE49-F238E27FC236}">
                <a16:creationId xmlns:a16="http://schemas.microsoft.com/office/drawing/2014/main" id="{578C9AA0-8582-3213-D7D3-C0343F362B25}"/>
              </a:ext>
            </a:extLst>
          </p:cNvPr>
          <p:cNvPicPr>
            <a:picLocks noChangeAspect="1"/>
          </p:cNvPicPr>
          <p:nvPr/>
        </p:nvPicPr>
        <p:blipFill rotWithShape="1">
          <a:blip r:embed="rId12"/>
          <a:srcRect l="1759" b="11993"/>
          <a:stretch/>
        </p:blipFill>
        <p:spPr>
          <a:xfrm>
            <a:off x="3255242" y="3518993"/>
            <a:ext cx="1852192" cy="929851"/>
          </a:xfrm>
          <a:prstGeom prst="rect">
            <a:avLst/>
          </a:prstGeom>
        </p:spPr>
      </p:pic>
      <p:sp>
        <p:nvSpPr>
          <p:cNvPr id="66" name="Google Shape;310;p31">
            <a:extLst>
              <a:ext uri="{FF2B5EF4-FFF2-40B4-BE49-F238E27FC236}">
                <a16:creationId xmlns:a16="http://schemas.microsoft.com/office/drawing/2014/main" id="{3763C055-1F61-BCAE-E0D1-1856D6D0B11A}"/>
              </a:ext>
            </a:extLst>
          </p:cNvPr>
          <p:cNvSpPr txBox="1">
            <a:spLocks/>
          </p:cNvSpPr>
          <p:nvPr/>
        </p:nvSpPr>
        <p:spPr>
          <a:xfrm>
            <a:off x="3788112" y="4511153"/>
            <a:ext cx="1189381" cy="21071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sz="1400" dirty="0"/>
              <a:t>Font Style</a:t>
            </a:r>
          </a:p>
        </p:txBody>
      </p:sp>
    </p:spTree>
    <p:extLst>
      <p:ext uri="{BB962C8B-B14F-4D97-AF65-F5344CB8AC3E}">
        <p14:creationId xmlns:p14="http://schemas.microsoft.com/office/powerpoint/2010/main" val="2600446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912624" y="1921700"/>
            <a:ext cx="489723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GB" sz="3600" dirty="0"/>
            </a:br>
            <a:r>
              <a:rPr lang="en-GB" sz="3600" dirty="0"/>
              <a:t>Models &amp; Techniques</a:t>
            </a:r>
            <a:br>
              <a:rPr lang="en-GB" sz="3600" dirty="0"/>
            </a:br>
            <a:endParaRPr lang="en-GB" sz="3600" dirty="0"/>
          </a:p>
        </p:txBody>
      </p:sp>
      <p:sp>
        <p:nvSpPr>
          <p:cNvPr id="331" name="Google Shape;331;p32"/>
          <p:cNvSpPr txBox="1">
            <a:spLocks noGrp="1"/>
          </p:cNvSpPr>
          <p:nvPr>
            <p:ph type="title" idx="2"/>
          </p:nvPr>
        </p:nvSpPr>
        <p:spPr>
          <a:xfrm>
            <a:off x="1675172" y="1868008"/>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769098"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2"/>
          <p:cNvSpPr/>
          <p:nvPr/>
        </p:nvSpPr>
        <p:spPr>
          <a:xfrm>
            <a:off x="7737812"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29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dirty="0"/>
          </a:p>
        </p:txBody>
      </p:sp>
      <p:sp>
        <p:nvSpPr>
          <p:cNvPr id="10" name="Google Shape;353;p34">
            <a:extLst>
              <a:ext uri="{FF2B5EF4-FFF2-40B4-BE49-F238E27FC236}">
                <a16:creationId xmlns:a16="http://schemas.microsoft.com/office/drawing/2014/main" id="{34A558DA-241F-20A5-3390-C0508C22551A}"/>
              </a:ext>
            </a:extLst>
          </p:cNvPr>
          <p:cNvSpPr txBox="1">
            <a:spLocks noGrp="1"/>
          </p:cNvSpPr>
          <p:nvPr>
            <p:ph type="subTitle" idx="1"/>
          </p:nvPr>
        </p:nvSpPr>
        <p:spPr>
          <a:xfrm>
            <a:off x="390144" y="780288"/>
            <a:ext cx="8052180" cy="2731008"/>
          </a:xfrm>
          <a:prstGeom prst="rect">
            <a:avLst/>
          </a:prstGeom>
        </p:spPr>
        <p:txBody>
          <a:bodyPr spcFirstLastPara="1" wrap="square" lIns="91425" tIns="91425" rIns="91425" bIns="91425" anchor="ctr" anchorCtr="0">
            <a:noAutofit/>
          </a:bodyPr>
          <a:lstStyle/>
          <a:p>
            <a:pPr marL="0" lvl="0" indent="0" algn="l" rtl="0">
              <a:lnSpc>
                <a:spcPct val="254454"/>
              </a:lnSpc>
              <a:spcBef>
                <a:spcPts val="0"/>
              </a:spcBef>
              <a:spcAft>
                <a:spcPts val="0"/>
              </a:spcAft>
              <a:buNone/>
            </a:pPr>
            <a:r>
              <a:rPr lang="en-US" sz="2000" dirty="0"/>
              <a:t>• </a:t>
            </a:r>
            <a:r>
              <a:rPr lang="en-US" sz="2400" b="0" dirty="0"/>
              <a:t>H</a:t>
            </a:r>
            <a:r>
              <a:rPr lang="en" sz="2400" b="0" dirty="0"/>
              <a:t>andwritten Model</a:t>
            </a:r>
            <a:endParaRPr lang="en-US" sz="2400" b="0" dirty="0"/>
          </a:p>
          <a:p>
            <a:pPr marL="0" indent="0" algn="l"/>
            <a:r>
              <a:rPr lang="en-US" sz="2000" dirty="0"/>
              <a:t>• </a:t>
            </a:r>
            <a:r>
              <a:rPr lang="en" sz="2400" b="0" dirty="0"/>
              <a:t>Correction</a:t>
            </a:r>
            <a:r>
              <a:rPr lang="en-US" sz="2400" b="0" dirty="0"/>
              <a:t> Model</a:t>
            </a:r>
          </a:p>
          <a:p>
            <a:pPr marL="0" lvl="0" indent="0" algn="l" rtl="0">
              <a:lnSpc>
                <a:spcPct val="254454"/>
              </a:lnSpc>
              <a:spcBef>
                <a:spcPts val="0"/>
              </a:spcBef>
              <a:spcAft>
                <a:spcPts val="0"/>
              </a:spcAft>
              <a:buNone/>
            </a:pPr>
            <a:r>
              <a:rPr lang="en-US" sz="2000" dirty="0"/>
              <a:t> </a:t>
            </a:r>
            <a:endParaRPr lang="en-US" sz="1600" dirty="0"/>
          </a:p>
        </p:txBody>
      </p:sp>
      <p:sp>
        <p:nvSpPr>
          <p:cNvPr id="11" name="Google Shape;353;p34">
            <a:extLst>
              <a:ext uri="{FF2B5EF4-FFF2-40B4-BE49-F238E27FC236}">
                <a16:creationId xmlns:a16="http://schemas.microsoft.com/office/drawing/2014/main" id="{CB27DE90-9DDA-46CA-31D1-C452C47F8A97}"/>
              </a:ext>
            </a:extLst>
          </p:cNvPr>
          <p:cNvSpPr txBox="1">
            <a:spLocks/>
          </p:cNvSpPr>
          <p:nvPr/>
        </p:nvSpPr>
        <p:spPr>
          <a:xfrm>
            <a:off x="390144" y="872999"/>
            <a:ext cx="2061147" cy="3372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lnSpc>
                <a:spcPct val="254454"/>
              </a:lnSpc>
            </a:pPr>
            <a:r>
              <a:rPr lang="en-US" sz="2000" dirty="0"/>
              <a:t>• </a:t>
            </a:r>
            <a:r>
              <a:rPr lang="en-US" sz="2400" dirty="0"/>
              <a:t>OCR Model</a:t>
            </a:r>
            <a:endParaRPr lang="en-US" sz="2000" dirty="0"/>
          </a:p>
        </p:txBody>
      </p:sp>
    </p:spTree>
    <p:extLst>
      <p:ext uri="{BB962C8B-B14F-4D97-AF65-F5344CB8AC3E}">
        <p14:creationId xmlns:p14="http://schemas.microsoft.com/office/powerpoint/2010/main" val="4288667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5"/>
          <p:cNvSpPr txBox="1">
            <a:spLocks noGrp="1"/>
          </p:cNvSpPr>
          <p:nvPr>
            <p:ph type="title"/>
          </p:nvPr>
        </p:nvSpPr>
        <p:spPr>
          <a:xfrm>
            <a:off x="1284000" y="1429725"/>
            <a:ext cx="6576000" cy="14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OCR Model</a:t>
            </a:r>
            <a:endParaRPr dirty="0"/>
          </a:p>
        </p:txBody>
      </p:sp>
      <p:sp>
        <p:nvSpPr>
          <p:cNvPr id="364" name="Google Shape;364;p35"/>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968685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dirty="0"/>
          </a:p>
        </p:txBody>
      </p:sp>
      <p:sp>
        <p:nvSpPr>
          <p:cNvPr id="4" name="Google Shape;342;p33">
            <a:extLst>
              <a:ext uri="{FF2B5EF4-FFF2-40B4-BE49-F238E27FC236}">
                <a16:creationId xmlns:a16="http://schemas.microsoft.com/office/drawing/2014/main" id="{B0633B8A-D8A1-5010-714D-380C6F022799}"/>
              </a:ext>
            </a:extLst>
          </p:cNvPr>
          <p:cNvSpPr txBox="1">
            <a:spLocks noGrp="1"/>
          </p:cNvSpPr>
          <p:nvPr>
            <p:ph type="subTitle" idx="1"/>
          </p:nvPr>
        </p:nvSpPr>
        <p:spPr>
          <a:xfrm>
            <a:off x="377952" y="896555"/>
            <a:ext cx="7985113" cy="19197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Today, we explore the groundbreaking realm of Optical Character Recognition (OCR)</a:t>
            </a:r>
          </a:p>
          <a:p>
            <a:pPr marL="0" lvl="0" indent="0" algn="l" rtl="0">
              <a:spcBef>
                <a:spcPts val="0"/>
              </a:spcBef>
              <a:spcAft>
                <a:spcPts val="0"/>
              </a:spcAft>
              <a:buNone/>
            </a:pPr>
            <a:r>
              <a:rPr lang="en-US" dirty="0"/>
              <a:t>OCR models serve as the bridge between the physical and digital worlds. They effortlessly convert printed text into editable and searchable digital content, making data extraction and document processing.</a:t>
            </a:r>
          </a:p>
          <a:p>
            <a:pPr marL="0" lvl="0" indent="0" algn="l" rtl="0">
              <a:spcBef>
                <a:spcPts val="0"/>
              </a:spcBef>
              <a:spcAft>
                <a:spcPts val="0"/>
              </a:spcAft>
              <a:buNone/>
            </a:pPr>
            <a:r>
              <a:rPr lang="en-US" dirty="0"/>
              <a:t>the tools and methods we use to extract text play a crucial role in delivering a seamless user </a:t>
            </a:r>
            <a:r>
              <a:rPr lang="en-US" dirty="0" err="1"/>
              <a:t>experience.we'll</a:t>
            </a:r>
            <a:r>
              <a:rPr lang="en-US" dirty="0"/>
              <a:t> explore some of the most popular and effective extracting methods used in text processing.</a:t>
            </a:r>
          </a:p>
          <a:p>
            <a:pPr marL="0" lvl="0" indent="0" algn="l" rtl="0">
              <a:spcBef>
                <a:spcPts val="0"/>
              </a:spcBef>
              <a:spcAft>
                <a:spcPts val="0"/>
              </a:spcAft>
              <a:buNone/>
            </a:pPr>
            <a:endParaRPr lang="en-US" dirty="0"/>
          </a:p>
        </p:txBody>
      </p:sp>
      <p:sp>
        <p:nvSpPr>
          <p:cNvPr id="5" name="Google Shape;342;p33">
            <a:extLst>
              <a:ext uri="{FF2B5EF4-FFF2-40B4-BE49-F238E27FC236}">
                <a16:creationId xmlns:a16="http://schemas.microsoft.com/office/drawing/2014/main" id="{FC8E3EDC-094E-8F17-728F-9218C27E0D92}"/>
              </a:ext>
            </a:extLst>
          </p:cNvPr>
          <p:cNvSpPr txBox="1">
            <a:spLocks/>
          </p:cNvSpPr>
          <p:nvPr/>
        </p:nvSpPr>
        <p:spPr>
          <a:xfrm>
            <a:off x="377952" y="2890510"/>
            <a:ext cx="7985113" cy="1356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r>
              <a:rPr lang="en-US" dirty="0"/>
              <a:t>1. OpenCV2</a:t>
            </a:r>
          </a:p>
          <a:p>
            <a:pPr marL="0" indent="0"/>
            <a:r>
              <a:rPr lang="en-US" dirty="0"/>
              <a:t>2.Numpy</a:t>
            </a:r>
          </a:p>
          <a:p>
            <a:pPr marL="0" indent="0"/>
            <a:r>
              <a:rPr lang="en-US" dirty="0"/>
              <a:t>3.Pytesseract</a:t>
            </a:r>
          </a:p>
          <a:p>
            <a:pPr marL="0" indent="0"/>
            <a:r>
              <a:rPr lang="en-US" dirty="0"/>
              <a:t>4.EAST</a:t>
            </a:r>
          </a:p>
          <a:p>
            <a:pPr marL="0" indent="0"/>
            <a:endParaRPr lang="en-US" dirty="0"/>
          </a:p>
        </p:txBody>
      </p:sp>
    </p:spTree>
    <p:extLst>
      <p:ext uri="{BB962C8B-B14F-4D97-AF65-F5344CB8AC3E}">
        <p14:creationId xmlns:p14="http://schemas.microsoft.com/office/powerpoint/2010/main" val="25257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txBox="1">
            <a:spLocks noGrp="1"/>
          </p:cNvSpPr>
          <p:nvPr>
            <p:ph type="title"/>
          </p:nvPr>
        </p:nvSpPr>
        <p:spPr>
          <a:xfrm>
            <a:off x="262800" y="250488"/>
            <a:ext cx="2306229" cy="5541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Agenda</a:t>
            </a:r>
            <a:endParaRPr dirty="0"/>
          </a:p>
        </p:txBody>
      </p:sp>
      <p:sp>
        <p:nvSpPr>
          <p:cNvPr id="310" name="Google Shape;310;p31"/>
          <p:cNvSpPr txBox="1">
            <a:spLocks noGrp="1"/>
          </p:cNvSpPr>
          <p:nvPr>
            <p:ph type="title" idx="5"/>
          </p:nvPr>
        </p:nvSpPr>
        <p:spPr>
          <a:xfrm>
            <a:off x="691453" y="804651"/>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11" name="Google Shape;311;p31"/>
          <p:cNvSpPr txBox="1">
            <a:spLocks noGrp="1"/>
          </p:cNvSpPr>
          <p:nvPr>
            <p:ph type="title" idx="6"/>
          </p:nvPr>
        </p:nvSpPr>
        <p:spPr>
          <a:xfrm>
            <a:off x="3337353" y="1796213"/>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12" name="Google Shape;312;p31"/>
          <p:cNvSpPr txBox="1">
            <a:spLocks noGrp="1"/>
          </p:cNvSpPr>
          <p:nvPr>
            <p:ph type="title" idx="7"/>
          </p:nvPr>
        </p:nvSpPr>
        <p:spPr>
          <a:xfrm>
            <a:off x="691453" y="1796213"/>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313" name="Google Shape;313;p31"/>
          <p:cNvSpPr txBox="1">
            <a:spLocks noGrp="1"/>
          </p:cNvSpPr>
          <p:nvPr>
            <p:ph type="title" idx="8"/>
          </p:nvPr>
        </p:nvSpPr>
        <p:spPr>
          <a:xfrm>
            <a:off x="3337353" y="805418"/>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16" name="Google Shape;316;p31"/>
          <p:cNvSpPr txBox="1">
            <a:spLocks noGrp="1"/>
          </p:cNvSpPr>
          <p:nvPr>
            <p:ph type="title" idx="14"/>
          </p:nvPr>
        </p:nvSpPr>
        <p:spPr>
          <a:xfrm>
            <a:off x="5975866" y="1796213"/>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17" name="Google Shape;317;p31"/>
          <p:cNvSpPr txBox="1">
            <a:spLocks noGrp="1"/>
          </p:cNvSpPr>
          <p:nvPr>
            <p:ph type="title" idx="15"/>
          </p:nvPr>
        </p:nvSpPr>
        <p:spPr>
          <a:xfrm>
            <a:off x="5975866" y="805418"/>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8" name="Google Shape;318;p31"/>
          <p:cNvSpPr txBox="1">
            <a:spLocks noGrp="1"/>
          </p:cNvSpPr>
          <p:nvPr>
            <p:ph type="subTitle" idx="16"/>
          </p:nvPr>
        </p:nvSpPr>
        <p:spPr>
          <a:xfrm>
            <a:off x="691452" y="1257938"/>
            <a:ext cx="2429875" cy="4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Our Team</a:t>
            </a:r>
            <a:endParaRPr dirty="0"/>
          </a:p>
        </p:txBody>
      </p:sp>
      <p:sp>
        <p:nvSpPr>
          <p:cNvPr id="319" name="Google Shape;319;p31"/>
          <p:cNvSpPr txBox="1">
            <a:spLocks noGrp="1"/>
          </p:cNvSpPr>
          <p:nvPr>
            <p:ph type="subTitle" idx="17"/>
          </p:nvPr>
        </p:nvSpPr>
        <p:spPr>
          <a:xfrm>
            <a:off x="691453" y="2249286"/>
            <a:ext cx="2423100" cy="4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Related Works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sp>
        <p:nvSpPr>
          <p:cNvPr id="320" name="Google Shape;320;p31"/>
          <p:cNvSpPr txBox="1">
            <a:spLocks noGrp="1"/>
          </p:cNvSpPr>
          <p:nvPr>
            <p:ph type="subTitle" idx="18"/>
          </p:nvPr>
        </p:nvSpPr>
        <p:spPr>
          <a:xfrm>
            <a:off x="3337353" y="2249275"/>
            <a:ext cx="2423100" cy="4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Architecture</a:t>
            </a:r>
          </a:p>
          <a:p>
            <a:pPr marL="0" lvl="0" indent="0" algn="l" rtl="0">
              <a:spcBef>
                <a:spcPts val="0"/>
              </a:spcBef>
              <a:spcAft>
                <a:spcPts val="0"/>
              </a:spcAft>
              <a:buNone/>
            </a:pPr>
            <a:endParaRPr lang="en-GB" dirty="0"/>
          </a:p>
        </p:txBody>
      </p:sp>
      <p:sp>
        <p:nvSpPr>
          <p:cNvPr id="321" name="Google Shape;321;p31"/>
          <p:cNvSpPr txBox="1">
            <a:spLocks noGrp="1"/>
          </p:cNvSpPr>
          <p:nvPr>
            <p:ph type="subTitle" idx="19"/>
          </p:nvPr>
        </p:nvSpPr>
        <p:spPr>
          <a:xfrm>
            <a:off x="3337353" y="1257938"/>
            <a:ext cx="2423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Introduction</a:t>
            </a:r>
            <a:endParaRPr dirty="0"/>
          </a:p>
        </p:txBody>
      </p:sp>
      <p:sp>
        <p:nvSpPr>
          <p:cNvPr id="322" name="Google Shape;322;p31"/>
          <p:cNvSpPr txBox="1">
            <a:spLocks noGrp="1"/>
          </p:cNvSpPr>
          <p:nvPr>
            <p:ph type="subTitle" idx="20"/>
          </p:nvPr>
        </p:nvSpPr>
        <p:spPr>
          <a:xfrm>
            <a:off x="5975865" y="2249275"/>
            <a:ext cx="2851141" cy="4073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Function List</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sp>
        <p:nvSpPr>
          <p:cNvPr id="323" name="Google Shape;323;p31"/>
          <p:cNvSpPr txBox="1">
            <a:spLocks noGrp="1"/>
          </p:cNvSpPr>
          <p:nvPr>
            <p:ph type="subTitle" idx="21"/>
          </p:nvPr>
        </p:nvSpPr>
        <p:spPr>
          <a:xfrm>
            <a:off x="5975866" y="1257938"/>
            <a:ext cx="2851142" cy="4073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Objective</a:t>
            </a:r>
          </a:p>
        </p:txBody>
      </p:sp>
      <p:sp>
        <p:nvSpPr>
          <p:cNvPr id="324" name="Google Shape;324;p31"/>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dirty="0"/>
          </a:p>
        </p:txBody>
      </p:sp>
      <p:sp>
        <p:nvSpPr>
          <p:cNvPr id="14" name="Google Shape;311;p31">
            <a:extLst>
              <a:ext uri="{FF2B5EF4-FFF2-40B4-BE49-F238E27FC236}">
                <a16:creationId xmlns:a16="http://schemas.microsoft.com/office/drawing/2014/main" id="{0F62CDFA-42CD-7A59-C41D-DAEB051598F1}"/>
              </a:ext>
            </a:extLst>
          </p:cNvPr>
          <p:cNvSpPr txBox="1">
            <a:spLocks/>
          </p:cNvSpPr>
          <p:nvPr/>
        </p:nvSpPr>
        <p:spPr>
          <a:xfrm>
            <a:off x="3344128" y="2846501"/>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r>
              <a:rPr lang="en" dirty="0"/>
              <a:t>08</a:t>
            </a:r>
          </a:p>
        </p:txBody>
      </p:sp>
      <p:sp>
        <p:nvSpPr>
          <p:cNvPr id="15" name="Google Shape;312;p31">
            <a:extLst>
              <a:ext uri="{FF2B5EF4-FFF2-40B4-BE49-F238E27FC236}">
                <a16:creationId xmlns:a16="http://schemas.microsoft.com/office/drawing/2014/main" id="{D3294E03-E027-995B-E794-84BAD9280BC8}"/>
              </a:ext>
            </a:extLst>
          </p:cNvPr>
          <p:cNvSpPr txBox="1">
            <a:spLocks/>
          </p:cNvSpPr>
          <p:nvPr/>
        </p:nvSpPr>
        <p:spPr>
          <a:xfrm>
            <a:off x="698228" y="2846501"/>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r>
              <a:rPr lang="en" dirty="0"/>
              <a:t>07</a:t>
            </a:r>
          </a:p>
        </p:txBody>
      </p:sp>
      <p:sp>
        <p:nvSpPr>
          <p:cNvPr id="16" name="Google Shape;316;p31">
            <a:extLst>
              <a:ext uri="{FF2B5EF4-FFF2-40B4-BE49-F238E27FC236}">
                <a16:creationId xmlns:a16="http://schemas.microsoft.com/office/drawing/2014/main" id="{BAEABB0A-09EB-613A-7CE8-FD3B644E0D30}"/>
              </a:ext>
            </a:extLst>
          </p:cNvPr>
          <p:cNvSpPr txBox="1">
            <a:spLocks/>
          </p:cNvSpPr>
          <p:nvPr/>
        </p:nvSpPr>
        <p:spPr>
          <a:xfrm>
            <a:off x="5982641" y="2846501"/>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r>
              <a:rPr lang="en" dirty="0"/>
              <a:t>09</a:t>
            </a:r>
          </a:p>
        </p:txBody>
      </p:sp>
      <p:sp>
        <p:nvSpPr>
          <p:cNvPr id="17" name="Google Shape;319;p31">
            <a:extLst>
              <a:ext uri="{FF2B5EF4-FFF2-40B4-BE49-F238E27FC236}">
                <a16:creationId xmlns:a16="http://schemas.microsoft.com/office/drawing/2014/main" id="{9C350F83-61F6-87EA-791A-9AD3FFE41A68}"/>
              </a:ext>
            </a:extLst>
          </p:cNvPr>
          <p:cNvSpPr txBox="1">
            <a:spLocks/>
          </p:cNvSpPr>
          <p:nvPr/>
        </p:nvSpPr>
        <p:spPr>
          <a:xfrm>
            <a:off x="429398" y="3253129"/>
            <a:ext cx="2947209" cy="444357"/>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endParaRPr lang="en-GB" dirty="0"/>
          </a:p>
          <a:p>
            <a:pPr marL="0" indent="0"/>
            <a:r>
              <a:rPr lang="en-GB" dirty="0"/>
              <a:t>Models &amp; Techniques</a:t>
            </a:r>
          </a:p>
          <a:p>
            <a:pPr marL="0" indent="0"/>
            <a:endParaRPr lang="en-GB" dirty="0"/>
          </a:p>
        </p:txBody>
      </p:sp>
      <p:sp>
        <p:nvSpPr>
          <p:cNvPr id="18" name="Google Shape;320;p31">
            <a:extLst>
              <a:ext uri="{FF2B5EF4-FFF2-40B4-BE49-F238E27FC236}">
                <a16:creationId xmlns:a16="http://schemas.microsoft.com/office/drawing/2014/main" id="{3A36666C-274E-5336-D401-EE9E9DA1AB27}"/>
              </a:ext>
            </a:extLst>
          </p:cNvPr>
          <p:cNvSpPr txBox="1">
            <a:spLocks/>
          </p:cNvSpPr>
          <p:nvPr/>
        </p:nvSpPr>
        <p:spPr>
          <a:xfrm>
            <a:off x="3557995" y="3299563"/>
            <a:ext cx="2424646" cy="40731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endParaRPr lang="en-GB"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0" indent="0"/>
            <a:r>
              <a:rPr lang="en-GB" dirty="0"/>
              <a:t>     Dataset </a:t>
            </a:r>
          </a:p>
          <a:p>
            <a:pPr marL="0" indent="0"/>
            <a:endParaRPr lang="en-GB" dirty="0"/>
          </a:p>
        </p:txBody>
      </p:sp>
      <p:sp>
        <p:nvSpPr>
          <p:cNvPr id="19" name="Google Shape;322;p31">
            <a:extLst>
              <a:ext uri="{FF2B5EF4-FFF2-40B4-BE49-F238E27FC236}">
                <a16:creationId xmlns:a16="http://schemas.microsoft.com/office/drawing/2014/main" id="{6EF87AD9-3E31-BE8F-70D7-9A8F643A49E0}"/>
              </a:ext>
            </a:extLst>
          </p:cNvPr>
          <p:cNvSpPr txBox="1">
            <a:spLocks/>
          </p:cNvSpPr>
          <p:nvPr/>
        </p:nvSpPr>
        <p:spPr>
          <a:xfrm>
            <a:off x="6112234" y="3261108"/>
            <a:ext cx="2851140" cy="481018"/>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Application </a:t>
            </a:r>
            <a:r>
              <a:rPr lang="ar-EG" dirty="0"/>
              <a:t>&amp;</a:t>
            </a:r>
            <a:r>
              <a:rPr lang="en-US" dirty="0"/>
              <a:t> backend  connection</a:t>
            </a:r>
            <a:endParaRPr lang="en-GB" dirty="0"/>
          </a:p>
        </p:txBody>
      </p:sp>
      <p:sp>
        <p:nvSpPr>
          <p:cNvPr id="22" name="Google Shape;312;p31">
            <a:extLst>
              <a:ext uri="{FF2B5EF4-FFF2-40B4-BE49-F238E27FC236}">
                <a16:creationId xmlns:a16="http://schemas.microsoft.com/office/drawing/2014/main" id="{D0DBB39E-D547-347E-F3DD-E550FD8B6B0F}"/>
              </a:ext>
            </a:extLst>
          </p:cNvPr>
          <p:cNvSpPr txBox="1">
            <a:spLocks/>
          </p:cNvSpPr>
          <p:nvPr/>
        </p:nvSpPr>
        <p:spPr>
          <a:xfrm>
            <a:off x="1354328" y="3791404"/>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r>
              <a:rPr lang="en" dirty="0"/>
              <a:t>10</a:t>
            </a:r>
          </a:p>
        </p:txBody>
      </p:sp>
      <p:sp>
        <p:nvSpPr>
          <p:cNvPr id="24" name="Google Shape;319;p31">
            <a:extLst>
              <a:ext uri="{FF2B5EF4-FFF2-40B4-BE49-F238E27FC236}">
                <a16:creationId xmlns:a16="http://schemas.microsoft.com/office/drawing/2014/main" id="{EC488DE5-DBE7-087B-D6A4-B9B5FF9F10EC}"/>
              </a:ext>
            </a:extLst>
          </p:cNvPr>
          <p:cNvSpPr txBox="1">
            <a:spLocks/>
          </p:cNvSpPr>
          <p:nvPr/>
        </p:nvSpPr>
        <p:spPr>
          <a:xfrm>
            <a:off x="1354328" y="4244477"/>
            <a:ext cx="2423100" cy="42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Demo</a:t>
            </a:r>
            <a:endParaRPr lang="en-GB" dirty="0"/>
          </a:p>
        </p:txBody>
      </p:sp>
      <p:sp>
        <p:nvSpPr>
          <p:cNvPr id="2" name="Google Shape;312;p31">
            <a:extLst>
              <a:ext uri="{FF2B5EF4-FFF2-40B4-BE49-F238E27FC236}">
                <a16:creationId xmlns:a16="http://schemas.microsoft.com/office/drawing/2014/main" id="{8261BE0D-9893-47C6-CD16-7E947B4A21EF}"/>
              </a:ext>
            </a:extLst>
          </p:cNvPr>
          <p:cNvSpPr txBox="1">
            <a:spLocks/>
          </p:cNvSpPr>
          <p:nvPr/>
        </p:nvSpPr>
        <p:spPr>
          <a:xfrm>
            <a:off x="5038522" y="3742125"/>
            <a:ext cx="656100" cy="4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r>
              <a:rPr lang="en" dirty="0"/>
              <a:t>11</a:t>
            </a:r>
          </a:p>
        </p:txBody>
      </p:sp>
      <p:sp>
        <p:nvSpPr>
          <p:cNvPr id="3" name="Google Shape;319;p31">
            <a:extLst>
              <a:ext uri="{FF2B5EF4-FFF2-40B4-BE49-F238E27FC236}">
                <a16:creationId xmlns:a16="http://schemas.microsoft.com/office/drawing/2014/main" id="{C9440DD1-32D7-CB6F-7353-A6057044C0B9}"/>
              </a:ext>
            </a:extLst>
          </p:cNvPr>
          <p:cNvSpPr txBox="1">
            <a:spLocks/>
          </p:cNvSpPr>
          <p:nvPr/>
        </p:nvSpPr>
        <p:spPr>
          <a:xfrm>
            <a:off x="5038522" y="4195198"/>
            <a:ext cx="2423100" cy="42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dirty="0"/>
              <a:t>Conclusion</a:t>
            </a:r>
          </a:p>
        </p:txBody>
      </p:sp>
    </p:spTree>
    <p:extLst>
      <p:ext uri="{BB962C8B-B14F-4D97-AF65-F5344CB8AC3E}">
        <p14:creationId xmlns:p14="http://schemas.microsoft.com/office/powerpoint/2010/main" val="3687229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dirty="0"/>
          </a:p>
        </p:txBody>
      </p:sp>
      <p:sp>
        <p:nvSpPr>
          <p:cNvPr id="6" name="Google Shape;342;p33">
            <a:extLst>
              <a:ext uri="{FF2B5EF4-FFF2-40B4-BE49-F238E27FC236}">
                <a16:creationId xmlns:a16="http://schemas.microsoft.com/office/drawing/2014/main" id="{EE72887F-8B3D-DD81-EE9D-4A8F37304D54}"/>
              </a:ext>
            </a:extLst>
          </p:cNvPr>
          <p:cNvSpPr txBox="1">
            <a:spLocks noGrp="1"/>
          </p:cNvSpPr>
          <p:nvPr>
            <p:ph type="subTitle" idx="1"/>
          </p:nvPr>
        </p:nvSpPr>
        <p:spPr>
          <a:xfrm>
            <a:off x="312921" y="441419"/>
            <a:ext cx="7838809" cy="42606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1-OpenCV2</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dirty="0"/>
              <a:t>OpenCV2 (Open Source Computer Vision Library) is a versatile open-source library designed for real-time image processing and computer vision. Widely used in OCR (Optical Character Recognition) applications, Real-time image and video processing, feature detection for pattern recognition, seamless cross-platform compatibility, and integration with machine learning frameworks like TensorFlow and </a:t>
            </a:r>
            <a:r>
              <a:rPr lang="en-US" dirty="0" err="1"/>
              <a:t>PyTorch</a:t>
            </a:r>
            <a:r>
              <a:rPr lang="en-US" dirty="0"/>
              <a:t>. </a:t>
            </a:r>
          </a:p>
          <a:p>
            <a:pPr marL="0" lvl="0" indent="0" algn="l" rtl="0">
              <a:spcBef>
                <a:spcPts val="0"/>
              </a:spcBef>
              <a:spcAft>
                <a:spcPts val="0"/>
              </a:spcAft>
              <a:buNone/>
            </a:pPr>
            <a:r>
              <a:rPr lang="en-US" dirty="0"/>
              <a:t>OpenCV2 provides robust tools for image and video processing, making it a go-to choice for tasks like character detection, text extraction, and document analysis. With support for multiple programming languages, machine learning integration, and cross-platform compatibility, OpenCV2 is a powerful resource for developing efficient OCR solutions.</a:t>
            </a:r>
          </a:p>
          <a:p>
            <a:pPr marL="0" lvl="0" indent="0" algn="l" rtl="0">
              <a:spcBef>
                <a:spcPts val="0"/>
              </a:spcBef>
              <a:spcAft>
                <a:spcPts val="0"/>
              </a:spcAft>
              <a:buNone/>
            </a:pPr>
            <a:r>
              <a:rPr lang="en-US" dirty="0"/>
              <a:t>-</a:t>
            </a:r>
            <a:r>
              <a:rPr lang="en-US" sz="1800" dirty="0"/>
              <a:t>Usage</a:t>
            </a:r>
          </a:p>
          <a:p>
            <a:pPr marL="0" lvl="0" indent="0" algn="l" rtl="0">
              <a:spcBef>
                <a:spcPts val="0"/>
              </a:spcBef>
              <a:spcAft>
                <a:spcPts val="0"/>
              </a:spcAft>
            </a:pPr>
            <a:r>
              <a:rPr lang="en-US" sz="1800" dirty="0"/>
              <a:t>1. Loading Model</a:t>
            </a:r>
          </a:p>
          <a:p>
            <a:pPr marL="0" lvl="0" indent="0" algn="l" rtl="0">
              <a:spcBef>
                <a:spcPts val="0"/>
              </a:spcBef>
              <a:spcAft>
                <a:spcPts val="0"/>
              </a:spcAft>
            </a:pPr>
            <a:r>
              <a:rPr lang="en-US" sz="1800" dirty="0"/>
              <a:t>2. Running Model</a:t>
            </a:r>
          </a:p>
          <a:p>
            <a:pPr marL="0" lvl="0" indent="0" algn="l" rtl="0">
              <a:spcBef>
                <a:spcPts val="0"/>
              </a:spcBef>
              <a:spcAft>
                <a:spcPts val="0"/>
              </a:spcAft>
            </a:pPr>
            <a:r>
              <a:rPr lang="en-US" sz="1800" dirty="0"/>
              <a:t>3. Applying rotated bounding boxes and NMS</a:t>
            </a:r>
          </a:p>
          <a:p>
            <a:pPr marL="342900" lvl="0" indent="-342900" algn="l" rtl="0">
              <a:spcBef>
                <a:spcPts val="0"/>
              </a:spcBef>
              <a:spcAft>
                <a:spcPts val="0"/>
              </a:spcAft>
              <a:buAutoNum type="arabicPeriod"/>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9820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dirty="0"/>
          </a:p>
        </p:txBody>
      </p:sp>
      <p:sp>
        <p:nvSpPr>
          <p:cNvPr id="2" name="Google Shape;342;p33">
            <a:extLst>
              <a:ext uri="{FF2B5EF4-FFF2-40B4-BE49-F238E27FC236}">
                <a16:creationId xmlns:a16="http://schemas.microsoft.com/office/drawing/2014/main" id="{037A8F03-BA18-A825-2CA2-1B8D8CC68C23}"/>
              </a:ext>
            </a:extLst>
          </p:cNvPr>
          <p:cNvSpPr txBox="1">
            <a:spLocks noGrp="1"/>
          </p:cNvSpPr>
          <p:nvPr>
            <p:ph type="subTitle" idx="1"/>
          </p:nvPr>
        </p:nvSpPr>
        <p:spPr>
          <a:xfrm>
            <a:off x="292609" y="441419"/>
            <a:ext cx="7859122" cy="5121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4. Applying Image preprocessing ( thresholding, Gaussian Blur, Grayscale)</a:t>
            </a:r>
          </a:p>
          <a:p>
            <a:pPr marL="0" lvl="0" indent="0" algn="l" rtl="0">
              <a:spcBef>
                <a:spcPts val="0"/>
              </a:spcBef>
              <a:spcAft>
                <a:spcPts val="0"/>
              </a:spcAft>
              <a:buNone/>
            </a:pPr>
            <a:endParaRPr lang="en-US" sz="1600" dirty="0"/>
          </a:p>
        </p:txBody>
      </p:sp>
      <p:pic>
        <p:nvPicPr>
          <p:cNvPr id="4" name="Picture 3">
            <a:extLst>
              <a:ext uri="{FF2B5EF4-FFF2-40B4-BE49-F238E27FC236}">
                <a16:creationId xmlns:a16="http://schemas.microsoft.com/office/drawing/2014/main" id="{D1754E55-90EE-F8CE-433D-B7478711092E}"/>
              </a:ext>
            </a:extLst>
          </p:cNvPr>
          <p:cNvPicPr>
            <a:picLocks noChangeAspect="1"/>
          </p:cNvPicPr>
          <p:nvPr/>
        </p:nvPicPr>
        <p:blipFill>
          <a:blip r:embed="rId3"/>
          <a:stretch>
            <a:fillRect/>
          </a:stretch>
        </p:blipFill>
        <p:spPr>
          <a:xfrm>
            <a:off x="3601352" y="834987"/>
            <a:ext cx="1566808" cy="512108"/>
          </a:xfrm>
          <a:prstGeom prst="rect">
            <a:avLst/>
          </a:prstGeom>
        </p:spPr>
      </p:pic>
      <p:pic>
        <p:nvPicPr>
          <p:cNvPr id="5" name="Google Shape;2123;p95">
            <a:extLst>
              <a:ext uri="{FF2B5EF4-FFF2-40B4-BE49-F238E27FC236}">
                <a16:creationId xmlns:a16="http://schemas.microsoft.com/office/drawing/2014/main" id="{FBCB9C91-DA5D-A54C-1CAD-40DF8F1A4B9E}"/>
              </a:ext>
            </a:extLst>
          </p:cNvPr>
          <p:cNvPicPr preferRelativeResize="0"/>
          <p:nvPr/>
        </p:nvPicPr>
        <p:blipFill>
          <a:blip r:embed="rId4">
            <a:alphaModFix/>
          </a:blip>
          <a:stretch>
            <a:fillRect/>
          </a:stretch>
        </p:blipFill>
        <p:spPr>
          <a:xfrm>
            <a:off x="2546747" y="1251058"/>
            <a:ext cx="4050506" cy="3451023"/>
          </a:xfrm>
          <a:prstGeom prst="rect">
            <a:avLst/>
          </a:prstGeom>
          <a:noFill/>
          <a:ln>
            <a:noFill/>
          </a:ln>
        </p:spPr>
      </p:pic>
    </p:spTree>
    <p:extLst>
      <p:ext uri="{BB962C8B-B14F-4D97-AF65-F5344CB8AC3E}">
        <p14:creationId xmlns:p14="http://schemas.microsoft.com/office/powerpoint/2010/main" val="3808267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dirty="0"/>
          </a:p>
        </p:txBody>
      </p:sp>
      <p:pic>
        <p:nvPicPr>
          <p:cNvPr id="2" name="Google Shape;2130;p96">
            <a:extLst>
              <a:ext uri="{FF2B5EF4-FFF2-40B4-BE49-F238E27FC236}">
                <a16:creationId xmlns:a16="http://schemas.microsoft.com/office/drawing/2014/main" id="{828D29E6-0A29-306A-08E9-45F7F624EB2B}"/>
              </a:ext>
            </a:extLst>
          </p:cNvPr>
          <p:cNvPicPr preferRelativeResize="0"/>
          <p:nvPr/>
        </p:nvPicPr>
        <p:blipFill>
          <a:blip r:embed="rId3">
            <a:alphaModFix/>
          </a:blip>
          <a:stretch>
            <a:fillRect/>
          </a:stretch>
        </p:blipFill>
        <p:spPr>
          <a:xfrm>
            <a:off x="353568" y="1279050"/>
            <a:ext cx="8436863" cy="3364456"/>
          </a:xfrm>
          <a:prstGeom prst="rect">
            <a:avLst/>
          </a:prstGeom>
          <a:noFill/>
          <a:ln>
            <a:noFill/>
          </a:ln>
        </p:spPr>
      </p:pic>
      <p:pic>
        <p:nvPicPr>
          <p:cNvPr id="4" name="Picture 3">
            <a:extLst>
              <a:ext uri="{FF2B5EF4-FFF2-40B4-BE49-F238E27FC236}">
                <a16:creationId xmlns:a16="http://schemas.microsoft.com/office/drawing/2014/main" id="{9D3E5233-F9FF-AF3F-294B-A2A7B2DBAD44}"/>
              </a:ext>
            </a:extLst>
          </p:cNvPr>
          <p:cNvPicPr>
            <a:picLocks noChangeAspect="1"/>
          </p:cNvPicPr>
          <p:nvPr/>
        </p:nvPicPr>
        <p:blipFill>
          <a:blip r:embed="rId4"/>
          <a:stretch>
            <a:fillRect/>
          </a:stretch>
        </p:blipFill>
        <p:spPr>
          <a:xfrm>
            <a:off x="3756809" y="651116"/>
            <a:ext cx="2048434" cy="530398"/>
          </a:xfrm>
          <a:prstGeom prst="rect">
            <a:avLst/>
          </a:prstGeom>
        </p:spPr>
      </p:pic>
    </p:spTree>
    <p:extLst>
      <p:ext uri="{BB962C8B-B14F-4D97-AF65-F5344CB8AC3E}">
        <p14:creationId xmlns:p14="http://schemas.microsoft.com/office/powerpoint/2010/main" val="6784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dirty="0"/>
          </a:p>
        </p:txBody>
      </p:sp>
      <p:sp>
        <p:nvSpPr>
          <p:cNvPr id="4" name="Google Shape;342;p33">
            <a:extLst>
              <a:ext uri="{FF2B5EF4-FFF2-40B4-BE49-F238E27FC236}">
                <a16:creationId xmlns:a16="http://schemas.microsoft.com/office/drawing/2014/main" id="{8E288DC6-3EBA-D11E-6C1D-BECD345FFEF1}"/>
              </a:ext>
            </a:extLst>
          </p:cNvPr>
          <p:cNvSpPr txBox="1">
            <a:spLocks noGrp="1"/>
          </p:cNvSpPr>
          <p:nvPr>
            <p:ph type="subTitle" idx="1"/>
          </p:nvPr>
        </p:nvSpPr>
        <p:spPr>
          <a:xfrm>
            <a:off x="402336" y="553943"/>
            <a:ext cx="7997305" cy="4945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5. Drawing detected bounding boxes using OpenCV2:</a:t>
            </a:r>
          </a:p>
        </p:txBody>
      </p:sp>
      <p:pic>
        <p:nvPicPr>
          <p:cNvPr id="6" name="Picture 5">
            <a:extLst>
              <a:ext uri="{FF2B5EF4-FFF2-40B4-BE49-F238E27FC236}">
                <a16:creationId xmlns:a16="http://schemas.microsoft.com/office/drawing/2014/main" id="{26CA708E-3D32-4C5B-4621-7E13C2D57145}"/>
              </a:ext>
            </a:extLst>
          </p:cNvPr>
          <p:cNvPicPr>
            <a:picLocks noChangeAspect="1"/>
          </p:cNvPicPr>
          <p:nvPr/>
        </p:nvPicPr>
        <p:blipFill>
          <a:blip r:embed="rId3"/>
          <a:stretch>
            <a:fillRect/>
          </a:stretch>
        </p:blipFill>
        <p:spPr>
          <a:xfrm>
            <a:off x="-207394" y="851041"/>
            <a:ext cx="2999492" cy="481626"/>
          </a:xfrm>
          <a:prstGeom prst="rect">
            <a:avLst/>
          </a:prstGeom>
        </p:spPr>
      </p:pic>
      <p:pic>
        <p:nvPicPr>
          <p:cNvPr id="8" name="Picture 7">
            <a:extLst>
              <a:ext uri="{FF2B5EF4-FFF2-40B4-BE49-F238E27FC236}">
                <a16:creationId xmlns:a16="http://schemas.microsoft.com/office/drawing/2014/main" id="{934270CD-708B-27F7-9F1C-E15464952EFF}"/>
              </a:ext>
            </a:extLst>
          </p:cNvPr>
          <p:cNvPicPr>
            <a:picLocks noChangeAspect="1"/>
          </p:cNvPicPr>
          <p:nvPr/>
        </p:nvPicPr>
        <p:blipFill>
          <a:blip r:embed="rId4"/>
          <a:stretch>
            <a:fillRect/>
          </a:stretch>
        </p:blipFill>
        <p:spPr>
          <a:xfrm>
            <a:off x="5047488" y="851041"/>
            <a:ext cx="2999492" cy="481626"/>
          </a:xfrm>
          <a:prstGeom prst="rect">
            <a:avLst/>
          </a:prstGeom>
        </p:spPr>
      </p:pic>
      <p:pic>
        <p:nvPicPr>
          <p:cNvPr id="9" name="Google Shape;2137;p97">
            <a:extLst>
              <a:ext uri="{FF2B5EF4-FFF2-40B4-BE49-F238E27FC236}">
                <a16:creationId xmlns:a16="http://schemas.microsoft.com/office/drawing/2014/main" id="{EAFD4C6E-4D27-3A5D-FAE1-6D59AD3F30EA}"/>
              </a:ext>
            </a:extLst>
          </p:cNvPr>
          <p:cNvPicPr preferRelativeResize="0"/>
          <p:nvPr/>
        </p:nvPicPr>
        <p:blipFill>
          <a:blip r:embed="rId5">
            <a:alphaModFix/>
          </a:blip>
          <a:stretch>
            <a:fillRect/>
          </a:stretch>
        </p:blipFill>
        <p:spPr>
          <a:xfrm>
            <a:off x="560831" y="1485339"/>
            <a:ext cx="3535681" cy="3026685"/>
          </a:xfrm>
          <a:prstGeom prst="rect">
            <a:avLst/>
          </a:prstGeom>
          <a:noFill/>
          <a:ln>
            <a:noFill/>
          </a:ln>
        </p:spPr>
      </p:pic>
      <p:pic>
        <p:nvPicPr>
          <p:cNvPr id="11" name="Google Shape;2136;p97">
            <a:extLst>
              <a:ext uri="{FF2B5EF4-FFF2-40B4-BE49-F238E27FC236}">
                <a16:creationId xmlns:a16="http://schemas.microsoft.com/office/drawing/2014/main" id="{7D08A772-8B25-B4C5-9EDE-F079A74B840A}"/>
              </a:ext>
            </a:extLst>
          </p:cNvPr>
          <p:cNvPicPr preferRelativeResize="0"/>
          <p:nvPr/>
        </p:nvPicPr>
        <p:blipFill>
          <a:blip r:embed="rId6">
            <a:alphaModFix/>
          </a:blip>
          <a:stretch>
            <a:fillRect/>
          </a:stretch>
        </p:blipFill>
        <p:spPr>
          <a:xfrm>
            <a:off x="4863960" y="1364625"/>
            <a:ext cx="3535681" cy="3147399"/>
          </a:xfrm>
          <a:prstGeom prst="rect">
            <a:avLst/>
          </a:prstGeom>
          <a:noFill/>
          <a:ln>
            <a:noFill/>
          </a:ln>
        </p:spPr>
      </p:pic>
    </p:spTree>
    <p:extLst>
      <p:ext uri="{BB962C8B-B14F-4D97-AF65-F5344CB8AC3E}">
        <p14:creationId xmlns:p14="http://schemas.microsoft.com/office/powerpoint/2010/main" val="1702233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dirty="0"/>
          </a:p>
        </p:txBody>
      </p:sp>
      <p:sp>
        <p:nvSpPr>
          <p:cNvPr id="2" name="Google Shape;342;p33">
            <a:extLst>
              <a:ext uri="{FF2B5EF4-FFF2-40B4-BE49-F238E27FC236}">
                <a16:creationId xmlns:a16="http://schemas.microsoft.com/office/drawing/2014/main" id="{E1C41F8C-9E92-BC2F-63B5-A793FC65EDCC}"/>
              </a:ext>
            </a:extLst>
          </p:cNvPr>
          <p:cNvSpPr txBox="1">
            <a:spLocks noGrp="1"/>
          </p:cNvSpPr>
          <p:nvPr>
            <p:ph type="subTitle" idx="1"/>
          </p:nvPr>
        </p:nvSpPr>
        <p:spPr>
          <a:xfrm>
            <a:off x="195072" y="281399"/>
            <a:ext cx="8009487" cy="46957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2-Numpy</a:t>
            </a:r>
          </a:p>
          <a:p>
            <a:pPr marL="0" lvl="0" indent="0" algn="l" rtl="0">
              <a:spcBef>
                <a:spcPts val="0"/>
              </a:spcBef>
              <a:spcAft>
                <a:spcPts val="0"/>
              </a:spcAft>
              <a:buNone/>
            </a:pPr>
            <a:r>
              <a:rPr lang="en-US" sz="1600" dirty="0"/>
              <a:t>NumPy, or Numerical Python, plays a pivotal role in OCR applications by facilitating efficient handling and manipulation of numerical data, particularly in image processing tasks. Its array and matrix operations are instrumental in processing pixel data, enabling the extraction and analysis of text from images. NumPy's mathematical functions enhance the accuracy of OCR algorithms by providing a robust foundation for computations involved in text recognition, character segmentation, and other image processing tasks. Its seamless integration with image processing libraries and tools makes NumPy a fundamental component in the development of OCR solutions, contributing to the precision and efficiency of text extraction from image</a:t>
            </a:r>
            <a:endParaRPr lang="en-US" dirty="0"/>
          </a:p>
          <a:p>
            <a:pPr marL="0" lvl="0" indent="0" algn="l" rtl="0">
              <a:spcBef>
                <a:spcPts val="0"/>
              </a:spcBef>
              <a:spcAft>
                <a:spcPts val="0"/>
              </a:spcAft>
              <a:buNone/>
            </a:pPr>
            <a:r>
              <a:rPr lang="en-US" dirty="0"/>
              <a:t>-</a:t>
            </a:r>
            <a:r>
              <a:rPr lang="en-US" sz="1800" dirty="0"/>
              <a:t>Usage</a:t>
            </a:r>
          </a:p>
          <a:p>
            <a:pPr marL="0" lvl="0" indent="0" algn="l" rtl="0">
              <a:spcBef>
                <a:spcPts val="0"/>
              </a:spcBef>
              <a:spcAft>
                <a:spcPts val="0"/>
              </a:spcAft>
            </a:pPr>
            <a:r>
              <a:rPr lang="en-US" sz="1800" dirty="0"/>
              <a:t>1. Creating images arrays</a:t>
            </a:r>
          </a:p>
          <a:p>
            <a:pPr marL="0" lvl="0" indent="0" algn="l" rtl="0">
              <a:spcBef>
                <a:spcPts val="0"/>
              </a:spcBef>
              <a:spcAft>
                <a:spcPts val="0"/>
              </a:spcAft>
            </a:pPr>
            <a:r>
              <a:rPr lang="en-US" sz="1800" dirty="0"/>
              <a:t>2. array operations to create a blob that’s used as an input for the model</a:t>
            </a:r>
          </a:p>
          <a:p>
            <a:pPr marL="0" lvl="0" indent="0" algn="l" rtl="0">
              <a:spcBef>
                <a:spcPts val="0"/>
              </a:spcBef>
              <a:spcAft>
                <a:spcPts val="0"/>
              </a:spcAft>
            </a:pPr>
            <a:r>
              <a:rPr lang="en-US" sz="1800" dirty="0"/>
              <a:t>3.  Image arrays preprocessing</a:t>
            </a:r>
          </a:p>
          <a:p>
            <a:pPr marL="342900" lvl="0" indent="-342900" algn="l" rtl="0">
              <a:spcBef>
                <a:spcPts val="0"/>
              </a:spcBef>
              <a:spcAft>
                <a:spcPts val="0"/>
              </a:spcAft>
              <a:buAutoNum type="arabicPeriod"/>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56317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dirty="0"/>
          </a:p>
        </p:txBody>
      </p:sp>
      <p:sp>
        <p:nvSpPr>
          <p:cNvPr id="2" name="Google Shape;342;p33">
            <a:extLst>
              <a:ext uri="{FF2B5EF4-FFF2-40B4-BE49-F238E27FC236}">
                <a16:creationId xmlns:a16="http://schemas.microsoft.com/office/drawing/2014/main" id="{05FCD57F-7154-D3DE-9A0C-94DD74953251}"/>
              </a:ext>
            </a:extLst>
          </p:cNvPr>
          <p:cNvSpPr txBox="1">
            <a:spLocks noGrp="1"/>
          </p:cNvSpPr>
          <p:nvPr>
            <p:ph type="subTitle" idx="1"/>
          </p:nvPr>
        </p:nvSpPr>
        <p:spPr>
          <a:xfrm>
            <a:off x="329184" y="447793"/>
            <a:ext cx="8009487" cy="46957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3- </a:t>
            </a:r>
            <a:r>
              <a:rPr lang="en-US" sz="1600" b="1" dirty="0" err="1"/>
              <a:t>Pytesseract</a:t>
            </a:r>
            <a:endParaRPr lang="en-US" sz="1600" b="1" dirty="0"/>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600" dirty="0" err="1"/>
              <a:t>Pytesseract</a:t>
            </a:r>
            <a:r>
              <a:rPr lang="en-US" sz="1600" dirty="0"/>
              <a:t> is a Python OCR tool leveraging Google's Tesseract-OCR Engine. Tailored for Optical Character Recognition, it excels in converting text within images into machine-readable formats. Key features include open-source accessibility, language versatility, seamless Python integration, and configurable settings. </a:t>
            </a:r>
            <a:r>
              <a:rPr lang="en-US" sz="1600" dirty="0" err="1"/>
              <a:t>Pytesseract</a:t>
            </a:r>
            <a:r>
              <a:rPr lang="en-US" sz="1600" dirty="0"/>
              <a:t> finds applications in document processing, data extraction, and automation, supported by an active community for ongoing enhancements. In the realm of OCR, </a:t>
            </a:r>
            <a:r>
              <a:rPr lang="en-US" sz="1600" dirty="0" err="1"/>
              <a:t>Pytesseract</a:t>
            </a:r>
            <a:r>
              <a:rPr lang="en-US" sz="1600" dirty="0"/>
              <a:t> stands as a versatile, user-friendly solution for extracting valuable text information from diverse sources.</a:t>
            </a:r>
          </a:p>
          <a:p>
            <a:pPr marL="0" lvl="0" indent="0" algn="l" rtl="0">
              <a:spcBef>
                <a:spcPts val="0"/>
              </a:spcBef>
              <a:spcAft>
                <a:spcPts val="0"/>
              </a:spcAft>
              <a:buNone/>
            </a:pPr>
            <a:r>
              <a:rPr lang="en-US" dirty="0"/>
              <a:t>-</a:t>
            </a:r>
            <a:r>
              <a:rPr lang="en-US" sz="1800" dirty="0"/>
              <a:t>Usage</a:t>
            </a:r>
          </a:p>
          <a:p>
            <a:pPr marL="0" lvl="0" indent="0" algn="l" rtl="0">
              <a:spcBef>
                <a:spcPts val="0"/>
              </a:spcBef>
              <a:spcAft>
                <a:spcPts val="0"/>
              </a:spcAft>
              <a:buNone/>
            </a:pPr>
            <a:endParaRPr lang="en-US" sz="1800" dirty="0"/>
          </a:p>
          <a:p>
            <a:pPr marL="0" lvl="0" indent="0" algn="l" rtl="0">
              <a:spcBef>
                <a:spcPts val="0"/>
              </a:spcBef>
              <a:spcAft>
                <a:spcPts val="0"/>
              </a:spcAft>
            </a:pPr>
            <a:r>
              <a:rPr lang="en-US" sz="1800" dirty="0"/>
              <a:t>1-Text extraction</a:t>
            </a:r>
          </a:p>
          <a:p>
            <a:pPr marL="342900" lvl="0" indent="-342900" algn="l" rtl="0">
              <a:spcBef>
                <a:spcPts val="0"/>
              </a:spcBef>
              <a:spcAft>
                <a:spcPts val="0"/>
              </a:spcAft>
              <a:buAutoNum type="arabicPeriod"/>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56699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dirty="0"/>
          </a:p>
        </p:txBody>
      </p:sp>
      <p:sp>
        <p:nvSpPr>
          <p:cNvPr id="2" name="Google Shape;342;p33">
            <a:extLst>
              <a:ext uri="{FF2B5EF4-FFF2-40B4-BE49-F238E27FC236}">
                <a16:creationId xmlns:a16="http://schemas.microsoft.com/office/drawing/2014/main" id="{B94BAAF9-C368-5F53-60F4-279F9428DD84}"/>
              </a:ext>
            </a:extLst>
          </p:cNvPr>
          <p:cNvSpPr txBox="1">
            <a:spLocks noGrp="1"/>
          </p:cNvSpPr>
          <p:nvPr>
            <p:ph type="subTitle" idx="1"/>
          </p:nvPr>
        </p:nvSpPr>
        <p:spPr>
          <a:xfrm>
            <a:off x="329184" y="447793"/>
            <a:ext cx="8009487" cy="46957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4-EAST Model</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600" dirty="0"/>
              <a:t>The EAST (Efficient and Accurate Scene Text) model is a deep learning model designed for efficiently and accurately detecting text in natural scene images. It predicts the geometry (bounding box and rotation angle) and a confidence score for each text region, and it utilizes non-maximum suppression for post-processing. The EAST model is widely used for tasks like scene text recognition and document analysis due to its effectiveness and efficiency.</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 Architecture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The EAST model architecture is based on a deep neural network that combines feature extraction, geometry prediction, and score prediction. The network is designed to process an entire image in a single forward pass.</a:t>
            </a:r>
          </a:p>
          <a:p>
            <a:pPr marL="342900" lvl="0" indent="-342900" algn="l" rtl="0">
              <a:spcBef>
                <a:spcPts val="0"/>
              </a:spcBef>
              <a:spcAft>
                <a:spcPts val="0"/>
              </a:spcAft>
              <a:buAutoNum type="arabicPeriod"/>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66451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dirty="0"/>
          </a:p>
        </p:txBody>
      </p:sp>
      <p:sp>
        <p:nvSpPr>
          <p:cNvPr id="2" name="Google Shape;342;p33">
            <a:extLst>
              <a:ext uri="{FF2B5EF4-FFF2-40B4-BE49-F238E27FC236}">
                <a16:creationId xmlns:a16="http://schemas.microsoft.com/office/drawing/2014/main" id="{9FCAE57F-AE53-6A07-3C71-851D5C116DB4}"/>
              </a:ext>
            </a:extLst>
          </p:cNvPr>
          <p:cNvSpPr txBox="1">
            <a:spLocks noGrp="1"/>
          </p:cNvSpPr>
          <p:nvPr>
            <p:ph type="subTitle" idx="1"/>
          </p:nvPr>
        </p:nvSpPr>
        <p:spPr>
          <a:xfrm>
            <a:off x="227582" y="281399"/>
            <a:ext cx="8009487" cy="46957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 </a:t>
            </a:r>
            <a:r>
              <a:rPr lang="en-US" sz="2000" dirty="0"/>
              <a:t>Usage</a:t>
            </a:r>
          </a:p>
          <a:p>
            <a:pPr marL="0" lvl="0" indent="0" algn="l" rtl="0">
              <a:spcBef>
                <a:spcPts val="0"/>
              </a:spcBef>
              <a:spcAft>
                <a:spcPts val="0"/>
              </a:spcAft>
              <a:buNone/>
            </a:pPr>
            <a:endParaRPr lang="en-US" sz="2000" dirty="0"/>
          </a:p>
          <a:p>
            <a:pPr marL="0" indent="0"/>
            <a:r>
              <a:rPr lang="en-US" sz="1800" dirty="0"/>
              <a:t>1-Geometry Prediction: predicts the geometry of text regions, including the bounding box coordinates and the rotation angle of the text.</a:t>
            </a:r>
          </a:p>
          <a:p>
            <a:pPr marL="0" lvl="0" indent="0" algn="l" rtl="0">
              <a:spcBef>
                <a:spcPts val="0"/>
              </a:spcBef>
              <a:spcAft>
                <a:spcPts val="0"/>
              </a:spcAft>
            </a:pPr>
            <a:endParaRPr lang="en-US" sz="1800" dirty="0"/>
          </a:p>
          <a:p>
            <a:pPr marL="0" lvl="0" indent="0" algn="l" rtl="0">
              <a:spcBef>
                <a:spcPts val="0"/>
              </a:spcBef>
              <a:spcAft>
                <a:spcPts val="0"/>
              </a:spcAft>
            </a:pPr>
            <a:r>
              <a:rPr lang="en-US" sz="1800" dirty="0"/>
              <a:t>2-Score Prediction: predicts a confidence score for each detected text region, indicating the likelihood that the region contains text.</a:t>
            </a:r>
          </a:p>
          <a:p>
            <a:pPr marL="0" lvl="0" indent="0" algn="l" rtl="0">
              <a:spcBef>
                <a:spcPts val="0"/>
              </a:spcBef>
              <a:spcAft>
                <a:spcPts val="0"/>
              </a:spcAft>
            </a:pPr>
            <a:endParaRPr lang="en-US" sz="1800" dirty="0"/>
          </a:p>
          <a:p>
            <a:pPr marL="0" indent="0"/>
            <a:r>
              <a:rPr lang="en-US" sz="1800" dirty="0"/>
              <a:t>3-Non-Maximum Suppression (NMS): After the predictions are made, a post-processing step involves applying non-maximum suppression to remove redundant and overlapping bounding boxes, improving the precision of the detected text regions.</a:t>
            </a:r>
          </a:p>
          <a:p>
            <a:pPr marL="0" indent="0"/>
            <a:endParaRPr lang="en-US" sz="900" dirty="0"/>
          </a:p>
          <a:p>
            <a:pPr marL="0" indent="0"/>
            <a:r>
              <a:rPr lang="en-US" sz="1800" dirty="0"/>
              <a:t>4-Detect Text Regions</a:t>
            </a:r>
          </a:p>
          <a:p>
            <a:pPr marL="0" indent="0"/>
            <a:endParaRPr lang="en-US" sz="1800" dirty="0"/>
          </a:p>
          <a:p>
            <a:pPr marL="0" lvl="0" indent="0" algn="l" rtl="0">
              <a:spcBef>
                <a:spcPts val="0"/>
              </a:spcBef>
              <a:spcAft>
                <a:spcPts val="0"/>
              </a:spcAft>
            </a:pPr>
            <a:endParaRPr lang="en-US" sz="1800" b="1" dirty="0"/>
          </a:p>
          <a:p>
            <a:pPr marL="342900" lvl="0" indent="-342900" algn="l" rtl="0">
              <a:spcBef>
                <a:spcPts val="0"/>
              </a:spcBef>
              <a:spcAft>
                <a:spcPts val="0"/>
              </a:spcAft>
              <a:buAutoNum type="arabicPeriod"/>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31479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dirty="0"/>
          </a:p>
        </p:txBody>
      </p:sp>
      <p:sp>
        <p:nvSpPr>
          <p:cNvPr id="2" name="Google Shape;342;p33">
            <a:extLst>
              <a:ext uri="{FF2B5EF4-FFF2-40B4-BE49-F238E27FC236}">
                <a16:creationId xmlns:a16="http://schemas.microsoft.com/office/drawing/2014/main" id="{E95393F1-3946-6355-03E9-D11B41C325F0}"/>
              </a:ext>
            </a:extLst>
          </p:cNvPr>
          <p:cNvSpPr txBox="1">
            <a:spLocks noGrp="1"/>
          </p:cNvSpPr>
          <p:nvPr>
            <p:ph type="subTitle" idx="1"/>
          </p:nvPr>
        </p:nvSpPr>
        <p:spPr>
          <a:xfrm>
            <a:off x="227582" y="281399"/>
            <a:ext cx="8009487" cy="46957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 </a:t>
            </a:r>
            <a:r>
              <a:rPr lang="en-US" sz="2000" dirty="0"/>
              <a:t>Why EAST?</a:t>
            </a:r>
            <a:endParaRPr lang="en-US" sz="900" dirty="0"/>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b="1" dirty="0"/>
              <a:t>Efficiency:</a:t>
            </a:r>
          </a:p>
          <a:p>
            <a:pPr marL="0" lvl="0" indent="0" algn="l" rtl="0">
              <a:spcBef>
                <a:spcPts val="0"/>
              </a:spcBef>
              <a:spcAft>
                <a:spcPts val="0"/>
              </a:spcAft>
              <a:buNone/>
            </a:pPr>
            <a:r>
              <a:rPr lang="en-US" sz="2000" dirty="0"/>
              <a:t>The EAST model is designed to be efficient, enabling real-time or near-real-time text detection.</a:t>
            </a:r>
          </a:p>
          <a:p>
            <a:pPr marL="0" lvl="0" indent="0" algn="l" rtl="0">
              <a:spcBef>
                <a:spcPts val="0"/>
              </a:spcBef>
              <a:spcAft>
                <a:spcPts val="0"/>
              </a:spcAft>
              <a:buNone/>
            </a:pPr>
            <a:r>
              <a:rPr lang="en-US" sz="2000" dirty="0"/>
              <a:t>Its architecture allows for processing entire images in a single forward pass, contributing to its computational efficiency.</a:t>
            </a:r>
          </a:p>
          <a:p>
            <a:pPr marL="0" lvl="0" indent="0" algn="l" rtl="0">
              <a:spcBef>
                <a:spcPts val="0"/>
              </a:spcBef>
              <a:spcAft>
                <a:spcPts val="0"/>
              </a:spcAft>
              <a:buNone/>
            </a:pPr>
            <a:endParaRPr lang="en-US" sz="2000" dirty="0"/>
          </a:p>
          <a:p>
            <a:pPr marL="0" indent="0"/>
            <a:r>
              <a:rPr lang="en-US" sz="1800" b="1" dirty="0"/>
              <a:t>Accuracy:</a:t>
            </a:r>
          </a:p>
          <a:p>
            <a:pPr marL="0" indent="0"/>
            <a:r>
              <a:rPr lang="en-US" sz="1800" dirty="0"/>
              <a:t>Despite its efficiency, the EAST model maintains a high level of accuracy in text detection.</a:t>
            </a:r>
          </a:p>
          <a:p>
            <a:pPr marL="0" indent="0"/>
            <a:r>
              <a:rPr lang="en-US" sz="1800" dirty="0"/>
              <a:t>It provides accurate results in detecting text regions, even in challenging scenarios with varying text orientations and sizes.</a:t>
            </a:r>
          </a:p>
          <a:p>
            <a:pPr marL="0" indent="0"/>
            <a:endParaRPr lang="en-US" sz="1800" dirty="0"/>
          </a:p>
          <a:p>
            <a:pPr marL="0" indent="0"/>
            <a:endParaRPr lang="en-US" sz="1800" dirty="0"/>
          </a:p>
          <a:p>
            <a:pPr marL="0" lvl="0" indent="0" algn="l" rtl="0">
              <a:spcBef>
                <a:spcPts val="0"/>
              </a:spcBef>
              <a:spcAft>
                <a:spcPts val="0"/>
              </a:spcAft>
            </a:pPr>
            <a:endParaRPr lang="en-US" sz="1800" b="1" dirty="0"/>
          </a:p>
          <a:p>
            <a:pPr marL="342900" lvl="0" indent="-342900" algn="l" rtl="0">
              <a:spcBef>
                <a:spcPts val="0"/>
              </a:spcBef>
              <a:spcAft>
                <a:spcPts val="0"/>
              </a:spcAft>
              <a:buAutoNum type="arabicPeriod"/>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58564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dirty="0"/>
          </a:p>
        </p:txBody>
      </p:sp>
      <p:sp>
        <p:nvSpPr>
          <p:cNvPr id="2" name="Google Shape;342;p33">
            <a:extLst>
              <a:ext uri="{FF2B5EF4-FFF2-40B4-BE49-F238E27FC236}">
                <a16:creationId xmlns:a16="http://schemas.microsoft.com/office/drawing/2014/main" id="{6745FE03-81A7-B9CE-FEB1-FEC8474B3673}"/>
              </a:ext>
            </a:extLst>
          </p:cNvPr>
          <p:cNvSpPr txBox="1">
            <a:spLocks noGrp="1"/>
          </p:cNvSpPr>
          <p:nvPr>
            <p:ph type="subTitle" idx="1"/>
          </p:nvPr>
        </p:nvSpPr>
        <p:spPr>
          <a:xfrm>
            <a:off x="227582" y="281399"/>
            <a:ext cx="8009487" cy="46957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 </a:t>
            </a:r>
            <a:r>
              <a:rPr lang="en-US" sz="2000" dirty="0"/>
              <a:t>Why EAST?</a:t>
            </a:r>
          </a:p>
          <a:p>
            <a:pPr marL="0" lvl="0" indent="0" algn="l" rtl="0">
              <a:spcBef>
                <a:spcPts val="0"/>
              </a:spcBef>
              <a:spcAft>
                <a:spcPts val="0"/>
              </a:spcAft>
              <a:buNone/>
            </a:pPr>
            <a:endParaRPr lang="en-US" sz="800" dirty="0"/>
          </a:p>
          <a:p>
            <a:pPr marL="0" lvl="0" indent="0" algn="l" rtl="0">
              <a:spcBef>
                <a:spcPts val="0"/>
              </a:spcBef>
              <a:spcAft>
                <a:spcPts val="0"/>
              </a:spcAft>
              <a:buNone/>
            </a:pPr>
            <a:r>
              <a:rPr lang="en-US" sz="1800" dirty="0"/>
              <a:t>Rotation Handling:</a:t>
            </a:r>
          </a:p>
          <a:p>
            <a:pPr marL="0" lvl="0" indent="0" algn="l" rtl="0">
              <a:spcBef>
                <a:spcPts val="0"/>
              </a:spcBef>
              <a:spcAft>
                <a:spcPts val="0"/>
              </a:spcAft>
              <a:buNone/>
            </a:pPr>
            <a:r>
              <a:rPr lang="en-US" sz="1800" dirty="0"/>
              <a:t>The EAST model is capable of handling rotated text, which is important in scenes where text may appear at different angles.</a:t>
            </a:r>
          </a:p>
          <a:p>
            <a:pPr marL="0" lvl="0" indent="0" algn="l" rtl="0">
              <a:spcBef>
                <a:spcPts val="0"/>
              </a:spcBef>
              <a:spcAft>
                <a:spcPts val="0"/>
              </a:spcAft>
              <a:buNone/>
            </a:pPr>
            <a:r>
              <a:rPr lang="en-US" sz="1800" dirty="0"/>
              <a:t>Its geometry prediction includes information about the rotation angle of the text, making it suitable for scenarios with non-horizontal text.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Scene Text Recognition:</a:t>
            </a:r>
          </a:p>
          <a:p>
            <a:pPr marL="0" lvl="0" indent="0" algn="l" rtl="0">
              <a:spcBef>
                <a:spcPts val="0"/>
              </a:spcBef>
              <a:spcAft>
                <a:spcPts val="0"/>
              </a:spcAft>
              <a:buNone/>
            </a:pPr>
            <a:r>
              <a:rPr lang="en-US" sz="1800" dirty="0"/>
              <a:t>While the primary focus of the EAST model is text detection, it also provides information about the geometry of the detected text regions.</a:t>
            </a:r>
          </a:p>
          <a:p>
            <a:pPr marL="0" lvl="0" indent="0" algn="l" rtl="0">
              <a:spcBef>
                <a:spcPts val="0"/>
              </a:spcBef>
              <a:spcAft>
                <a:spcPts val="0"/>
              </a:spcAft>
              <a:buNone/>
            </a:pPr>
            <a:r>
              <a:rPr lang="en-US" sz="1800" dirty="0"/>
              <a:t>This additional information can be valuable for subsequent tasks like scene text recognition.</a:t>
            </a:r>
          </a:p>
          <a:p>
            <a:pPr marL="0" lvl="0" indent="0" algn="l" rtl="0">
              <a:spcBef>
                <a:spcPts val="0"/>
              </a:spcBef>
              <a:spcAft>
                <a:spcPts val="0"/>
              </a:spcAft>
              <a:buNone/>
            </a:pPr>
            <a:endParaRPr lang="en-US" sz="2000" dirty="0"/>
          </a:p>
          <a:p>
            <a:pPr marL="0" lvl="0" indent="0" algn="l" rtl="0">
              <a:spcBef>
                <a:spcPts val="0"/>
              </a:spcBef>
              <a:spcAft>
                <a:spcPts val="0"/>
              </a:spcAft>
              <a:buNone/>
            </a:pPr>
            <a:endParaRPr lang="en-US" sz="2000" dirty="0"/>
          </a:p>
          <a:p>
            <a:pPr marL="0" lvl="0" indent="0" algn="l" rtl="0">
              <a:spcBef>
                <a:spcPts val="0"/>
              </a:spcBef>
              <a:spcAft>
                <a:spcPts val="0"/>
              </a:spcAft>
              <a:buNone/>
            </a:pPr>
            <a:endParaRPr lang="en-US" sz="2000" dirty="0"/>
          </a:p>
          <a:p>
            <a:pPr marL="0" indent="0"/>
            <a:endParaRPr lang="en-US" sz="1800" dirty="0"/>
          </a:p>
          <a:p>
            <a:pPr marL="0" indent="0"/>
            <a:endParaRPr lang="en-US" sz="1800" dirty="0"/>
          </a:p>
          <a:p>
            <a:pPr marL="0" lvl="0" indent="0" algn="l" rtl="0">
              <a:spcBef>
                <a:spcPts val="0"/>
              </a:spcBef>
              <a:spcAft>
                <a:spcPts val="0"/>
              </a:spcAft>
            </a:pPr>
            <a:endParaRPr lang="en-US" sz="1800" b="1" dirty="0"/>
          </a:p>
          <a:p>
            <a:pPr marL="342900" lvl="0" indent="-342900" algn="l" rtl="0">
              <a:spcBef>
                <a:spcPts val="0"/>
              </a:spcBef>
              <a:spcAft>
                <a:spcPts val="0"/>
              </a:spcAft>
              <a:buAutoNum type="arabicPeriod"/>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55823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579950" y="1854500"/>
            <a:ext cx="360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OurTeam</a:t>
            </a:r>
            <a:r>
              <a:rPr lang="en" dirty="0">
                <a:solidFill>
                  <a:schemeClr val="accent2"/>
                </a:solidFill>
              </a:rPr>
              <a:t> </a:t>
            </a:r>
            <a:endParaRPr dirty="0"/>
          </a:p>
        </p:txBody>
      </p:sp>
      <p:sp>
        <p:nvSpPr>
          <p:cNvPr id="331" name="Google Shape;331;p32"/>
          <p:cNvSpPr txBox="1">
            <a:spLocks noGrp="1"/>
          </p:cNvSpPr>
          <p:nvPr>
            <p:ph type="title" idx="2"/>
          </p:nvPr>
        </p:nvSpPr>
        <p:spPr>
          <a:xfrm>
            <a:off x="1959250" y="185450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2448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2805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350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5"/>
          <p:cNvSpPr txBox="1">
            <a:spLocks noGrp="1"/>
          </p:cNvSpPr>
          <p:nvPr>
            <p:ph type="title"/>
          </p:nvPr>
        </p:nvSpPr>
        <p:spPr>
          <a:xfrm>
            <a:off x="735300" y="1588221"/>
            <a:ext cx="7506432" cy="12768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Handwritten  Model</a:t>
            </a:r>
            <a:endParaRPr dirty="0"/>
          </a:p>
        </p:txBody>
      </p:sp>
      <p:sp>
        <p:nvSpPr>
          <p:cNvPr id="364" name="Google Shape;364;p35"/>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537514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dirty="0"/>
          </a:p>
        </p:txBody>
      </p:sp>
      <p:sp>
        <p:nvSpPr>
          <p:cNvPr id="2" name="Google Shape;342;p33">
            <a:extLst>
              <a:ext uri="{FF2B5EF4-FFF2-40B4-BE49-F238E27FC236}">
                <a16:creationId xmlns:a16="http://schemas.microsoft.com/office/drawing/2014/main" id="{CB35C488-E378-A241-4002-26A8FA057F10}"/>
              </a:ext>
            </a:extLst>
          </p:cNvPr>
          <p:cNvSpPr txBox="1">
            <a:spLocks noGrp="1"/>
          </p:cNvSpPr>
          <p:nvPr>
            <p:ph type="subTitle" idx="1"/>
          </p:nvPr>
        </p:nvSpPr>
        <p:spPr>
          <a:xfrm>
            <a:off x="792480" y="304594"/>
            <a:ext cx="7249517" cy="6208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 </a:t>
            </a:r>
            <a:r>
              <a:rPr lang="en-US" sz="2000" b="1" dirty="0"/>
              <a:t>Preprocessing on Handwritten images</a:t>
            </a:r>
          </a:p>
          <a:p>
            <a:pPr marL="0" lvl="0" indent="0" algn="l" rtl="0">
              <a:spcBef>
                <a:spcPts val="0"/>
              </a:spcBef>
              <a:spcAft>
                <a:spcPts val="0"/>
              </a:spcAft>
              <a:buNone/>
            </a:pPr>
            <a:endParaRPr lang="en-US" sz="2000" dirty="0"/>
          </a:p>
          <a:p>
            <a:pPr marL="0" indent="0"/>
            <a:endParaRPr lang="en-US" sz="1800" dirty="0"/>
          </a:p>
          <a:p>
            <a:pPr marL="0" indent="0"/>
            <a:endParaRPr lang="en-US" sz="1800" dirty="0"/>
          </a:p>
          <a:p>
            <a:pPr marL="0" lvl="0" indent="0" algn="l" rtl="0">
              <a:spcBef>
                <a:spcPts val="0"/>
              </a:spcBef>
              <a:spcAft>
                <a:spcPts val="0"/>
              </a:spcAft>
            </a:pPr>
            <a:endParaRPr lang="en-US" sz="1800" b="1" dirty="0"/>
          </a:p>
          <a:p>
            <a:pPr marL="342900" lvl="0" indent="-342900" algn="l" rtl="0">
              <a:spcBef>
                <a:spcPts val="0"/>
              </a:spcBef>
              <a:spcAft>
                <a:spcPts val="0"/>
              </a:spcAft>
              <a:buAutoNum type="arabicPeriod"/>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pic>
        <p:nvPicPr>
          <p:cNvPr id="4" name="Picture 3">
            <a:extLst>
              <a:ext uri="{FF2B5EF4-FFF2-40B4-BE49-F238E27FC236}">
                <a16:creationId xmlns:a16="http://schemas.microsoft.com/office/drawing/2014/main" id="{BF50E9C4-59AB-BCC7-AEF6-69019405D871}"/>
              </a:ext>
            </a:extLst>
          </p:cNvPr>
          <p:cNvPicPr>
            <a:picLocks noChangeAspect="1"/>
          </p:cNvPicPr>
          <p:nvPr/>
        </p:nvPicPr>
        <p:blipFill>
          <a:blip r:embed="rId3"/>
          <a:stretch>
            <a:fillRect/>
          </a:stretch>
        </p:blipFill>
        <p:spPr>
          <a:xfrm>
            <a:off x="755573" y="925403"/>
            <a:ext cx="7632854" cy="2804403"/>
          </a:xfrm>
          <a:prstGeom prst="rect">
            <a:avLst/>
          </a:prstGeom>
        </p:spPr>
      </p:pic>
    </p:spTree>
    <p:extLst>
      <p:ext uri="{BB962C8B-B14F-4D97-AF65-F5344CB8AC3E}">
        <p14:creationId xmlns:p14="http://schemas.microsoft.com/office/powerpoint/2010/main" val="3595904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dirty="0"/>
          </a:p>
        </p:txBody>
      </p:sp>
      <p:sp>
        <p:nvSpPr>
          <p:cNvPr id="2" name="Google Shape;342;p33">
            <a:extLst>
              <a:ext uri="{FF2B5EF4-FFF2-40B4-BE49-F238E27FC236}">
                <a16:creationId xmlns:a16="http://schemas.microsoft.com/office/drawing/2014/main" id="{D253825E-64E9-44BD-6112-4E9C22079314}"/>
              </a:ext>
            </a:extLst>
          </p:cNvPr>
          <p:cNvSpPr txBox="1">
            <a:spLocks noGrp="1"/>
          </p:cNvSpPr>
          <p:nvPr>
            <p:ph type="subTitle" idx="1"/>
          </p:nvPr>
        </p:nvSpPr>
        <p:spPr>
          <a:xfrm>
            <a:off x="780288" y="402130"/>
            <a:ext cx="7249517" cy="6208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t>Before VS After Preprocessing</a:t>
            </a:r>
          </a:p>
        </p:txBody>
      </p:sp>
      <p:pic>
        <p:nvPicPr>
          <p:cNvPr id="7" name="Picture 6">
            <a:extLst>
              <a:ext uri="{FF2B5EF4-FFF2-40B4-BE49-F238E27FC236}">
                <a16:creationId xmlns:a16="http://schemas.microsoft.com/office/drawing/2014/main" id="{C4E73FC2-81DA-769A-0D9D-17C3E163B09B}"/>
              </a:ext>
            </a:extLst>
          </p:cNvPr>
          <p:cNvPicPr>
            <a:picLocks noChangeAspect="1"/>
          </p:cNvPicPr>
          <p:nvPr/>
        </p:nvPicPr>
        <p:blipFill>
          <a:blip r:embed="rId3"/>
          <a:stretch>
            <a:fillRect/>
          </a:stretch>
        </p:blipFill>
        <p:spPr>
          <a:xfrm>
            <a:off x="527654" y="1291479"/>
            <a:ext cx="7754784" cy="2560542"/>
          </a:xfrm>
          <a:prstGeom prst="rect">
            <a:avLst/>
          </a:prstGeom>
        </p:spPr>
      </p:pic>
    </p:spTree>
    <p:extLst>
      <p:ext uri="{BB962C8B-B14F-4D97-AF65-F5344CB8AC3E}">
        <p14:creationId xmlns:p14="http://schemas.microsoft.com/office/powerpoint/2010/main" val="2370037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dirty="0"/>
          </a:p>
        </p:txBody>
      </p:sp>
      <p:sp>
        <p:nvSpPr>
          <p:cNvPr id="2" name="Google Shape;342;p33">
            <a:extLst>
              <a:ext uri="{FF2B5EF4-FFF2-40B4-BE49-F238E27FC236}">
                <a16:creationId xmlns:a16="http://schemas.microsoft.com/office/drawing/2014/main" id="{DB47D8D6-58C3-98D7-0622-ACB97FB6026C}"/>
              </a:ext>
            </a:extLst>
          </p:cNvPr>
          <p:cNvSpPr txBox="1">
            <a:spLocks noGrp="1"/>
          </p:cNvSpPr>
          <p:nvPr>
            <p:ph type="subTitle" idx="1"/>
          </p:nvPr>
        </p:nvSpPr>
        <p:spPr>
          <a:xfrm>
            <a:off x="341376" y="316992"/>
            <a:ext cx="8436864" cy="48265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t>Models</a:t>
            </a:r>
          </a:p>
          <a:p>
            <a:pPr marL="0" indent="0"/>
            <a:endParaRPr lang="en-US" sz="1800" dirty="0"/>
          </a:p>
          <a:p>
            <a:pPr marL="152400" indent="0">
              <a:buNone/>
            </a:pPr>
            <a:r>
              <a:rPr lang="en-US" sz="2000" dirty="0"/>
              <a:t>Handwritten models is used to transfer textual image to text that will be used in correction model </a:t>
            </a:r>
          </a:p>
          <a:p>
            <a:pPr marL="152400" indent="0">
              <a:buNone/>
            </a:pPr>
            <a:r>
              <a:rPr lang="en-US" sz="2000" dirty="0"/>
              <a:t>kinds:</a:t>
            </a:r>
          </a:p>
          <a:p>
            <a:pPr marL="1054100" lvl="1" indent="-457200">
              <a:buFont typeface="+mj-lt"/>
              <a:buAutoNum type="alphaLcPeriod"/>
            </a:pPr>
            <a:r>
              <a:rPr lang="en-US" sz="2200" dirty="0" err="1"/>
              <a:t>Pytesseract</a:t>
            </a:r>
            <a:endParaRPr lang="en-US" sz="2200" dirty="0"/>
          </a:p>
          <a:p>
            <a:pPr marL="1054100" lvl="1" indent="-457200">
              <a:buFont typeface="+mj-lt"/>
              <a:buAutoNum type="alphaLcPeriod"/>
            </a:pPr>
            <a:r>
              <a:rPr lang="en-US" sz="2200" dirty="0"/>
              <a:t>Keras-OCR</a:t>
            </a:r>
          </a:p>
          <a:p>
            <a:pPr marL="1054100" lvl="1" indent="-457200">
              <a:buFont typeface="+mj-lt"/>
              <a:buAutoNum type="alphaLcPeriod"/>
            </a:pPr>
            <a:r>
              <a:rPr lang="en-US" sz="2200" dirty="0"/>
              <a:t>Easy-OCR</a:t>
            </a:r>
          </a:p>
          <a:p>
            <a:pPr marL="1054100" lvl="1" indent="-457200">
              <a:buFont typeface="+mj-lt"/>
              <a:buAutoNum type="alphaLcPeriod"/>
            </a:pPr>
            <a:r>
              <a:rPr lang="en-US" sz="2200" dirty="0"/>
              <a:t>Merge between </a:t>
            </a:r>
            <a:r>
              <a:rPr lang="en-US" sz="2200" dirty="0" err="1"/>
              <a:t>pytesseract</a:t>
            </a:r>
            <a:r>
              <a:rPr lang="en-US" sz="2200" dirty="0"/>
              <a:t> and Keras-OCR</a:t>
            </a:r>
          </a:p>
          <a:p>
            <a:pPr marL="0" indent="0"/>
            <a:endParaRPr lang="en-US" sz="1800" dirty="0"/>
          </a:p>
          <a:p>
            <a:pPr marL="0" lvl="0" indent="0" algn="l" rtl="0">
              <a:spcBef>
                <a:spcPts val="0"/>
              </a:spcBef>
              <a:spcAft>
                <a:spcPts val="0"/>
              </a:spcAft>
            </a:pPr>
            <a:endParaRPr lang="en-US" sz="1800" b="1" dirty="0"/>
          </a:p>
          <a:p>
            <a:pPr marL="342900" lvl="0" indent="-342900" algn="l" rtl="0">
              <a:spcBef>
                <a:spcPts val="0"/>
              </a:spcBef>
              <a:spcAft>
                <a:spcPts val="0"/>
              </a:spcAft>
              <a:buAutoNum type="arabicPeriod"/>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26270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dirty="0"/>
          </a:p>
        </p:txBody>
      </p:sp>
      <p:sp>
        <p:nvSpPr>
          <p:cNvPr id="2" name="Google Shape;342;p33">
            <a:extLst>
              <a:ext uri="{FF2B5EF4-FFF2-40B4-BE49-F238E27FC236}">
                <a16:creationId xmlns:a16="http://schemas.microsoft.com/office/drawing/2014/main" id="{46175C4A-0AA5-8D9D-F5A2-9205EB4AB362}"/>
              </a:ext>
            </a:extLst>
          </p:cNvPr>
          <p:cNvSpPr txBox="1">
            <a:spLocks noGrp="1"/>
          </p:cNvSpPr>
          <p:nvPr>
            <p:ph type="subTitle" idx="1"/>
          </p:nvPr>
        </p:nvSpPr>
        <p:spPr>
          <a:xfrm>
            <a:off x="341376" y="316992"/>
            <a:ext cx="8436864" cy="4826508"/>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 sz="2400" b="0" dirty="0"/>
              <a:t>1- </a:t>
            </a:r>
            <a:r>
              <a:rPr lang="en" sz="2000" b="1" dirty="0"/>
              <a:t>Pytesseract Handwritten model</a:t>
            </a:r>
          </a:p>
          <a:p>
            <a:pPr marL="0" lvl="0" indent="0" rtl="0">
              <a:spcBef>
                <a:spcPts val="0"/>
              </a:spcBef>
              <a:spcAft>
                <a:spcPts val="0"/>
              </a:spcAft>
            </a:pPr>
            <a:endParaRPr lang="en-US" b="1" dirty="0"/>
          </a:p>
        </p:txBody>
      </p:sp>
      <p:pic>
        <p:nvPicPr>
          <p:cNvPr id="6" name="Picture 5">
            <a:extLst>
              <a:ext uri="{FF2B5EF4-FFF2-40B4-BE49-F238E27FC236}">
                <a16:creationId xmlns:a16="http://schemas.microsoft.com/office/drawing/2014/main" id="{9DB1E814-0E75-319F-01EA-DA0C61BBB171}"/>
              </a:ext>
            </a:extLst>
          </p:cNvPr>
          <p:cNvPicPr>
            <a:picLocks noChangeAspect="1"/>
          </p:cNvPicPr>
          <p:nvPr/>
        </p:nvPicPr>
        <p:blipFill>
          <a:blip r:embed="rId3"/>
          <a:stretch>
            <a:fillRect/>
          </a:stretch>
        </p:blipFill>
        <p:spPr>
          <a:xfrm>
            <a:off x="341376" y="562944"/>
            <a:ext cx="8327858" cy="4017612"/>
          </a:xfrm>
          <a:prstGeom prst="rect">
            <a:avLst/>
          </a:prstGeom>
        </p:spPr>
      </p:pic>
    </p:spTree>
    <p:extLst>
      <p:ext uri="{BB962C8B-B14F-4D97-AF65-F5344CB8AC3E}">
        <p14:creationId xmlns:p14="http://schemas.microsoft.com/office/powerpoint/2010/main" val="2034092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dirty="0"/>
          </a:p>
        </p:txBody>
      </p:sp>
      <p:pic>
        <p:nvPicPr>
          <p:cNvPr id="4" name="Picture 3">
            <a:extLst>
              <a:ext uri="{FF2B5EF4-FFF2-40B4-BE49-F238E27FC236}">
                <a16:creationId xmlns:a16="http://schemas.microsoft.com/office/drawing/2014/main" id="{9DC0C47C-E42C-F876-3A25-3004BF5D6432}"/>
              </a:ext>
            </a:extLst>
          </p:cNvPr>
          <p:cNvPicPr>
            <a:picLocks noChangeAspect="1"/>
          </p:cNvPicPr>
          <p:nvPr/>
        </p:nvPicPr>
        <p:blipFill>
          <a:blip r:embed="rId3"/>
          <a:stretch>
            <a:fillRect/>
          </a:stretch>
        </p:blipFill>
        <p:spPr>
          <a:xfrm>
            <a:off x="514776" y="815972"/>
            <a:ext cx="7748688" cy="2999492"/>
          </a:xfrm>
          <a:prstGeom prst="rect">
            <a:avLst/>
          </a:prstGeom>
        </p:spPr>
      </p:pic>
    </p:spTree>
    <p:extLst>
      <p:ext uri="{BB962C8B-B14F-4D97-AF65-F5344CB8AC3E}">
        <p14:creationId xmlns:p14="http://schemas.microsoft.com/office/powerpoint/2010/main" val="855464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dirty="0"/>
          </a:p>
        </p:txBody>
      </p:sp>
      <p:pic>
        <p:nvPicPr>
          <p:cNvPr id="4" name="Picture 3">
            <a:extLst>
              <a:ext uri="{FF2B5EF4-FFF2-40B4-BE49-F238E27FC236}">
                <a16:creationId xmlns:a16="http://schemas.microsoft.com/office/drawing/2014/main" id="{BB91C5DC-7976-90A0-3729-12A56F96AB52}"/>
              </a:ext>
            </a:extLst>
          </p:cNvPr>
          <p:cNvPicPr>
            <a:picLocks noChangeAspect="1"/>
          </p:cNvPicPr>
          <p:nvPr/>
        </p:nvPicPr>
        <p:blipFill>
          <a:blip r:embed="rId3"/>
          <a:stretch>
            <a:fillRect/>
          </a:stretch>
        </p:blipFill>
        <p:spPr>
          <a:xfrm>
            <a:off x="286140" y="505027"/>
            <a:ext cx="8571719" cy="4133446"/>
          </a:xfrm>
          <a:prstGeom prst="rect">
            <a:avLst/>
          </a:prstGeom>
        </p:spPr>
      </p:pic>
    </p:spTree>
    <p:extLst>
      <p:ext uri="{BB962C8B-B14F-4D97-AF65-F5344CB8AC3E}">
        <p14:creationId xmlns:p14="http://schemas.microsoft.com/office/powerpoint/2010/main" val="1658742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dirty="0"/>
          </a:p>
        </p:txBody>
      </p:sp>
      <p:pic>
        <p:nvPicPr>
          <p:cNvPr id="4" name="Picture 3">
            <a:extLst>
              <a:ext uri="{FF2B5EF4-FFF2-40B4-BE49-F238E27FC236}">
                <a16:creationId xmlns:a16="http://schemas.microsoft.com/office/drawing/2014/main" id="{F5C882BA-C082-B7D2-59A2-8FF53093304C}"/>
              </a:ext>
            </a:extLst>
          </p:cNvPr>
          <p:cNvPicPr>
            <a:picLocks noChangeAspect="1"/>
          </p:cNvPicPr>
          <p:nvPr/>
        </p:nvPicPr>
        <p:blipFill>
          <a:blip r:embed="rId3"/>
          <a:stretch>
            <a:fillRect/>
          </a:stretch>
        </p:blipFill>
        <p:spPr>
          <a:xfrm>
            <a:off x="1040422" y="509437"/>
            <a:ext cx="6843742" cy="4124625"/>
          </a:xfrm>
          <a:prstGeom prst="rect">
            <a:avLst/>
          </a:prstGeom>
        </p:spPr>
      </p:pic>
    </p:spTree>
    <p:extLst>
      <p:ext uri="{BB962C8B-B14F-4D97-AF65-F5344CB8AC3E}">
        <p14:creationId xmlns:p14="http://schemas.microsoft.com/office/powerpoint/2010/main" val="190098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dirty="0"/>
          </a:p>
        </p:txBody>
      </p:sp>
      <p:sp>
        <p:nvSpPr>
          <p:cNvPr id="6" name="Text Placeholder 1">
            <a:extLst>
              <a:ext uri="{FF2B5EF4-FFF2-40B4-BE49-F238E27FC236}">
                <a16:creationId xmlns:a16="http://schemas.microsoft.com/office/drawing/2014/main" id="{5B354E07-CE4E-6193-9A72-FB3D6A9F8B61}"/>
              </a:ext>
            </a:extLst>
          </p:cNvPr>
          <p:cNvSpPr txBox="1">
            <a:spLocks/>
          </p:cNvSpPr>
          <p:nvPr/>
        </p:nvSpPr>
        <p:spPr>
          <a:xfrm>
            <a:off x="647926" y="990601"/>
            <a:ext cx="7717500" cy="1822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r>
              <a:rPr lang="en-US" dirty="0"/>
              <a:t>Pros:</a:t>
            </a:r>
          </a:p>
          <a:p>
            <a:pPr lvl="1"/>
            <a:r>
              <a:rPr lang="en-US" dirty="0"/>
              <a:t>Multi-language </a:t>
            </a:r>
          </a:p>
          <a:p>
            <a:pPr lvl="1"/>
            <a:r>
              <a:rPr lang="en-US" dirty="0"/>
              <a:t>Cross platform</a:t>
            </a:r>
          </a:p>
          <a:p>
            <a:pPr lvl="1"/>
            <a:r>
              <a:rPr lang="en-US" dirty="0"/>
              <a:t>Efficient performance</a:t>
            </a:r>
          </a:p>
          <a:p>
            <a:r>
              <a:rPr lang="en-US" dirty="0"/>
              <a:t>Cons:</a:t>
            </a:r>
          </a:p>
          <a:p>
            <a:pPr lvl="1"/>
            <a:r>
              <a:rPr lang="en-US" dirty="0"/>
              <a:t>Less efficient than </a:t>
            </a:r>
            <a:r>
              <a:rPr lang="en-US" dirty="0" err="1"/>
              <a:t>pytesseract</a:t>
            </a:r>
            <a:endParaRPr lang="en-US" dirty="0"/>
          </a:p>
          <a:p>
            <a:pPr lvl="1"/>
            <a:r>
              <a:rPr lang="en-US" dirty="0"/>
              <a:t>Must specify the language before</a:t>
            </a:r>
          </a:p>
          <a:p>
            <a:pPr lvl="1"/>
            <a:r>
              <a:rPr lang="en-US" dirty="0"/>
              <a:t>Accuracy output:</a:t>
            </a:r>
          </a:p>
        </p:txBody>
      </p:sp>
      <p:sp>
        <p:nvSpPr>
          <p:cNvPr id="7" name="Title 2">
            <a:extLst>
              <a:ext uri="{FF2B5EF4-FFF2-40B4-BE49-F238E27FC236}">
                <a16:creationId xmlns:a16="http://schemas.microsoft.com/office/drawing/2014/main" id="{CE743496-D0E1-2327-A087-BCB07890E2DE}"/>
              </a:ext>
            </a:extLst>
          </p:cNvPr>
          <p:cNvSpPr>
            <a:spLocks noGrp="1"/>
          </p:cNvSpPr>
          <p:nvPr>
            <p:ph type="title"/>
          </p:nvPr>
        </p:nvSpPr>
        <p:spPr>
          <a:xfrm>
            <a:off x="454170" y="499994"/>
            <a:ext cx="4117830" cy="467575"/>
          </a:xfrm>
        </p:spPr>
        <p:txBody>
          <a:bodyPr/>
          <a:lstStyle/>
          <a:p>
            <a:r>
              <a:rPr lang="en-US" sz="2000" dirty="0"/>
              <a:t>3-Easy-OCR</a:t>
            </a:r>
          </a:p>
        </p:txBody>
      </p:sp>
      <p:pic>
        <p:nvPicPr>
          <p:cNvPr id="8" name="Picture 7" descr="A screen shot of a computer">
            <a:extLst>
              <a:ext uri="{FF2B5EF4-FFF2-40B4-BE49-F238E27FC236}">
                <a16:creationId xmlns:a16="http://schemas.microsoft.com/office/drawing/2014/main" id="{19566BB0-81BE-4B79-18F1-B7F83112815A}"/>
              </a:ext>
            </a:extLst>
          </p:cNvPr>
          <p:cNvPicPr>
            <a:picLocks noChangeAspect="1"/>
          </p:cNvPicPr>
          <p:nvPr/>
        </p:nvPicPr>
        <p:blipFill>
          <a:blip r:embed="rId3"/>
          <a:stretch>
            <a:fillRect/>
          </a:stretch>
        </p:blipFill>
        <p:spPr>
          <a:xfrm>
            <a:off x="713250" y="2999231"/>
            <a:ext cx="7717500" cy="1432965"/>
          </a:xfrm>
          <a:prstGeom prst="rect">
            <a:avLst/>
          </a:prstGeom>
        </p:spPr>
      </p:pic>
    </p:spTree>
    <p:extLst>
      <p:ext uri="{BB962C8B-B14F-4D97-AF65-F5344CB8AC3E}">
        <p14:creationId xmlns:p14="http://schemas.microsoft.com/office/powerpoint/2010/main" val="4212475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dirty="0"/>
          </a:p>
        </p:txBody>
      </p:sp>
      <p:sp>
        <p:nvSpPr>
          <p:cNvPr id="2" name="Text Placeholder 1">
            <a:extLst>
              <a:ext uri="{FF2B5EF4-FFF2-40B4-BE49-F238E27FC236}">
                <a16:creationId xmlns:a16="http://schemas.microsoft.com/office/drawing/2014/main" id="{27C06DDE-D3CF-96F1-15CB-17266330D84A}"/>
              </a:ext>
            </a:extLst>
          </p:cNvPr>
          <p:cNvSpPr txBox="1">
            <a:spLocks/>
          </p:cNvSpPr>
          <p:nvPr/>
        </p:nvSpPr>
        <p:spPr>
          <a:xfrm>
            <a:off x="373576" y="1303692"/>
            <a:ext cx="7717500" cy="91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r>
              <a:rPr lang="en-US" dirty="0"/>
              <a:t>In operation to increase similarity and reduce character error rate try to merge between keras and </a:t>
            </a:r>
            <a:r>
              <a:rPr lang="en-US" dirty="0" err="1"/>
              <a:t>pytesseract</a:t>
            </a:r>
            <a:r>
              <a:rPr lang="en-US" dirty="0"/>
              <a:t> by apply keras first and then </a:t>
            </a:r>
            <a:r>
              <a:rPr lang="en-US" dirty="0" err="1"/>
              <a:t>pytesseract</a:t>
            </a:r>
            <a:r>
              <a:rPr lang="en-US" dirty="0"/>
              <a:t> and replace similar text from </a:t>
            </a:r>
            <a:r>
              <a:rPr lang="en-US" dirty="0" err="1"/>
              <a:t>pytesseract</a:t>
            </a:r>
            <a:r>
              <a:rPr lang="en-US" dirty="0"/>
              <a:t> to keras:</a:t>
            </a:r>
          </a:p>
          <a:p>
            <a:r>
              <a:rPr lang="en-US" dirty="0"/>
              <a:t>Accuracy:</a:t>
            </a:r>
          </a:p>
          <a:p>
            <a:pPr lvl="1"/>
            <a:endParaRPr lang="en-US" dirty="0"/>
          </a:p>
        </p:txBody>
      </p:sp>
      <p:sp>
        <p:nvSpPr>
          <p:cNvPr id="3" name="Title 2">
            <a:extLst>
              <a:ext uri="{FF2B5EF4-FFF2-40B4-BE49-F238E27FC236}">
                <a16:creationId xmlns:a16="http://schemas.microsoft.com/office/drawing/2014/main" id="{CD13F2DE-4FA2-6585-579E-EC21858AD584}"/>
              </a:ext>
            </a:extLst>
          </p:cNvPr>
          <p:cNvSpPr>
            <a:spLocks noGrp="1"/>
          </p:cNvSpPr>
          <p:nvPr>
            <p:ph type="title"/>
          </p:nvPr>
        </p:nvSpPr>
        <p:spPr>
          <a:xfrm>
            <a:off x="280434" y="620561"/>
            <a:ext cx="7717500" cy="541500"/>
          </a:xfrm>
        </p:spPr>
        <p:txBody>
          <a:bodyPr/>
          <a:lstStyle/>
          <a:p>
            <a:r>
              <a:rPr lang="en-US" sz="2000" dirty="0"/>
              <a:t>4-Merge between </a:t>
            </a:r>
            <a:r>
              <a:rPr lang="en-US" sz="2000" dirty="0" err="1"/>
              <a:t>Keras</a:t>
            </a:r>
            <a:r>
              <a:rPr lang="en-US" sz="2000" dirty="0"/>
              <a:t> and </a:t>
            </a:r>
            <a:r>
              <a:rPr lang="en-US" sz="2000" dirty="0" err="1"/>
              <a:t>pytesseract</a:t>
            </a:r>
            <a:endParaRPr lang="en-US" sz="2000" dirty="0"/>
          </a:p>
        </p:txBody>
      </p:sp>
      <p:pic>
        <p:nvPicPr>
          <p:cNvPr id="4" name="Picture 3" descr="A screenshot of a computer">
            <a:extLst>
              <a:ext uri="{FF2B5EF4-FFF2-40B4-BE49-F238E27FC236}">
                <a16:creationId xmlns:a16="http://schemas.microsoft.com/office/drawing/2014/main" id="{EC14544C-E129-D982-F549-CD0725EEB303}"/>
              </a:ext>
            </a:extLst>
          </p:cNvPr>
          <p:cNvPicPr>
            <a:picLocks noChangeAspect="1"/>
          </p:cNvPicPr>
          <p:nvPr/>
        </p:nvPicPr>
        <p:blipFill>
          <a:blip r:embed="rId3"/>
          <a:stretch>
            <a:fillRect/>
          </a:stretch>
        </p:blipFill>
        <p:spPr>
          <a:xfrm>
            <a:off x="1899768" y="2778129"/>
            <a:ext cx="4478832" cy="827275"/>
          </a:xfrm>
          <a:prstGeom prst="rect">
            <a:avLst/>
          </a:prstGeom>
        </p:spPr>
      </p:pic>
    </p:spTree>
    <p:extLst>
      <p:ext uri="{BB962C8B-B14F-4D97-AF65-F5344CB8AC3E}">
        <p14:creationId xmlns:p14="http://schemas.microsoft.com/office/powerpoint/2010/main" val="318502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10" name="Google Shape;310;p31"/>
          <p:cNvSpPr txBox="1">
            <a:spLocks noGrp="1"/>
          </p:cNvSpPr>
          <p:nvPr>
            <p:ph type="title" idx="5"/>
          </p:nvPr>
        </p:nvSpPr>
        <p:spPr>
          <a:xfrm>
            <a:off x="430801" y="515572"/>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11" name="Google Shape;311;p31"/>
          <p:cNvSpPr txBox="1">
            <a:spLocks noGrp="1"/>
          </p:cNvSpPr>
          <p:nvPr>
            <p:ph type="title" idx="6"/>
          </p:nvPr>
        </p:nvSpPr>
        <p:spPr>
          <a:xfrm>
            <a:off x="569696" y="2609756"/>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312" name="Google Shape;312;p31"/>
          <p:cNvSpPr txBox="1">
            <a:spLocks noGrp="1"/>
          </p:cNvSpPr>
          <p:nvPr>
            <p:ph type="title" idx="7"/>
          </p:nvPr>
        </p:nvSpPr>
        <p:spPr>
          <a:xfrm>
            <a:off x="4648628" y="1565177"/>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313" name="Google Shape;313;p31"/>
          <p:cNvSpPr txBox="1">
            <a:spLocks noGrp="1"/>
          </p:cNvSpPr>
          <p:nvPr>
            <p:ph type="title" idx="8"/>
          </p:nvPr>
        </p:nvSpPr>
        <p:spPr>
          <a:xfrm>
            <a:off x="4648628" y="507591"/>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16" name="Google Shape;316;p31"/>
          <p:cNvSpPr txBox="1">
            <a:spLocks noGrp="1"/>
          </p:cNvSpPr>
          <p:nvPr>
            <p:ph type="title" idx="14"/>
          </p:nvPr>
        </p:nvSpPr>
        <p:spPr>
          <a:xfrm>
            <a:off x="4976678" y="2641966"/>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317" name="Google Shape;317;p31"/>
          <p:cNvSpPr txBox="1">
            <a:spLocks noGrp="1"/>
          </p:cNvSpPr>
          <p:nvPr>
            <p:ph type="title" idx="15"/>
          </p:nvPr>
        </p:nvSpPr>
        <p:spPr>
          <a:xfrm>
            <a:off x="758850" y="1542154"/>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18" name="Google Shape;318;p31"/>
          <p:cNvSpPr txBox="1">
            <a:spLocks noGrp="1"/>
          </p:cNvSpPr>
          <p:nvPr>
            <p:ph type="subTitle" idx="16"/>
          </p:nvPr>
        </p:nvSpPr>
        <p:spPr>
          <a:xfrm>
            <a:off x="430800" y="968859"/>
            <a:ext cx="3702288" cy="428400"/>
          </a:xfrm>
          <a:prstGeom prst="rect">
            <a:avLst/>
          </a:prstGeom>
        </p:spPr>
        <p:txBody>
          <a:bodyPr spcFirstLastPara="1" wrap="square" lIns="91425" tIns="91425" rIns="91425" bIns="91425" anchor="ctr" anchorCtr="0">
            <a:noAutofit/>
          </a:bodyPr>
          <a:lstStyle/>
          <a:p>
            <a:pPr marL="0" indent="0"/>
            <a:endParaRPr lang="en-US" dirty="0"/>
          </a:p>
          <a:p>
            <a:pPr marL="0" indent="0"/>
            <a:r>
              <a:rPr lang="en-US" dirty="0"/>
              <a:t>Riham Mohammed Hassan</a:t>
            </a:r>
          </a:p>
          <a:p>
            <a:pPr marL="0" lvl="0" indent="0" algn="l" rtl="0">
              <a:spcBef>
                <a:spcPts val="0"/>
              </a:spcBef>
              <a:spcAft>
                <a:spcPts val="0"/>
              </a:spcAft>
              <a:buNone/>
            </a:pPr>
            <a:endParaRPr dirty="0"/>
          </a:p>
        </p:txBody>
      </p:sp>
      <p:sp>
        <p:nvSpPr>
          <p:cNvPr id="319" name="Google Shape;319;p31"/>
          <p:cNvSpPr txBox="1">
            <a:spLocks noGrp="1"/>
          </p:cNvSpPr>
          <p:nvPr>
            <p:ph type="subTitle" idx="17"/>
          </p:nvPr>
        </p:nvSpPr>
        <p:spPr>
          <a:xfrm>
            <a:off x="4495373" y="1978180"/>
            <a:ext cx="3645160" cy="516922"/>
          </a:xfrm>
          <a:prstGeom prst="rect">
            <a:avLst/>
          </a:prstGeom>
        </p:spPr>
        <p:txBody>
          <a:bodyPr spcFirstLastPara="1" wrap="square" lIns="91425" tIns="91425" rIns="91425" bIns="91425" anchor="ctr" anchorCtr="0">
            <a:noAutofit/>
          </a:bodyPr>
          <a:lstStyle/>
          <a:p>
            <a:pPr marL="0" indent="0"/>
            <a:r>
              <a:rPr lang="en-US" dirty="0"/>
              <a:t>Omar Sherif Soliman</a:t>
            </a:r>
          </a:p>
        </p:txBody>
      </p:sp>
      <p:sp>
        <p:nvSpPr>
          <p:cNvPr id="320" name="Google Shape;320;p31"/>
          <p:cNvSpPr txBox="1">
            <a:spLocks noGrp="1"/>
          </p:cNvSpPr>
          <p:nvPr>
            <p:ph type="subTitle" idx="18"/>
          </p:nvPr>
        </p:nvSpPr>
        <p:spPr>
          <a:xfrm>
            <a:off x="274782" y="3165321"/>
            <a:ext cx="4220591" cy="5169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Mohammed Essam Mohammed </a:t>
            </a:r>
          </a:p>
          <a:p>
            <a:pPr marL="0" lvl="0" indent="0" algn="l" rtl="0">
              <a:spcBef>
                <a:spcPts val="0"/>
              </a:spcBef>
              <a:spcAft>
                <a:spcPts val="0"/>
              </a:spcAft>
              <a:buNone/>
            </a:pPr>
            <a:endParaRPr lang="en-GB" dirty="0"/>
          </a:p>
        </p:txBody>
      </p:sp>
      <p:sp>
        <p:nvSpPr>
          <p:cNvPr id="321" name="Google Shape;321;p31"/>
          <p:cNvSpPr txBox="1">
            <a:spLocks noGrp="1"/>
          </p:cNvSpPr>
          <p:nvPr>
            <p:ph type="subTitle" idx="19"/>
          </p:nvPr>
        </p:nvSpPr>
        <p:spPr>
          <a:xfrm>
            <a:off x="571360" y="1978179"/>
            <a:ext cx="3561728" cy="5169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Mo'men</a:t>
            </a:r>
            <a:r>
              <a:rPr lang="en-GB" dirty="0"/>
              <a:t> Said Mohammed </a:t>
            </a:r>
          </a:p>
          <a:p>
            <a:pPr marL="0" lvl="0" indent="0" algn="l" rtl="0">
              <a:spcBef>
                <a:spcPts val="0"/>
              </a:spcBef>
              <a:spcAft>
                <a:spcPts val="0"/>
              </a:spcAft>
              <a:buNone/>
            </a:pPr>
            <a:endParaRPr lang="en-GB" dirty="0"/>
          </a:p>
        </p:txBody>
      </p:sp>
      <p:sp>
        <p:nvSpPr>
          <p:cNvPr id="322" name="Google Shape;322;p31"/>
          <p:cNvSpPr txBox="1">
            <a:spLocks noGrp="1"/>
          </p:cNvSpPr>
          <p:nvPr>
            <p:ph type="subTitle" idx="20"/>
          </p:nvPr>
        </p:nvSpPr>
        <p:spPr>
          <a:xfrm>
            <a:off x="4648628" y="3190436"/>
            <a:ext cx="4348007"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Sara Mohammed Abd-</a:t>
            </a:r>
            <a:r>
              <a:rPr lang="en-GB" dirty="0" err="1"/>
              <a:t>Elmonaem</a:t>
            </a:r>
            <a:r>
              <a:rPr lang="en-GB" dirty="0"/>
              <a:t> </a:t>
            </a:r>
          </a:p>
          <a:p>
            <a:pPr marL="0" lvl="0" indent="0" algn="l" rtl="0">
              <a:spcBef>
                <a:spcPts val="0"/>
              </a:spcBef>
              <a:spcAft>
                <a:spcPts val="0"/>
              </a:spcAft>
              <a:buNone/>
            </a:pPr>
            <a:endParaRPr lang="en-GB" dirty="0"/>
          </a:p>
        </p:txBody>
      </p:sp>
      <p:sp>
        <p:nvSpPr>
          <p:cNvPr id="323" name="Google Shape;323;p31"/>
          <p:cNvSpPr txBox="1">
            <a:spLocks noGrp="1"/>
          </p:cNvSpPr>
          <p:nvPr>
            <p:ph type="subTitle" idx="21"/>
          </p:nvPr>
        </p:nvSpPr>
        <p:spPr>
          <a:xfrm>
            <a:off x="4648628" y="953572"/>
            <a:ext cx="2423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Rahma</a:t>
            </a:r>
            <a:r>
              <a:rPr lang="en-GB" dirty="0"/>
              <a:t> Ali </a:t>
            </a:r>
            <a:r>
              <a:rPr lang="en-GB" dirty="0" err="1"/>
              <a:t>Ali</a:t>
            </a:r>
            <a:r>
              <a:rPr lang="en-GB" dirty="0"/>
              <a:t> </a:t>
            </a:r>
            <a:r>
              <a:rPr lang="en-GB" dirty="0" err="1"/>
              <a:t>Ali</a:t>
            </a:r>
            <a:r>
              <a:rPr lang="en-GB" dirty="0"/>
              <a:t> </a:t>
            </a:r>
          </a:p>
          <a:p>
            <a:pPr marL="0" lvl="0" indent="0" algn="l" rtl="0">
              <a:spcBef>
                <a:spcPts val="0"/>
              </a:spcBef>
              <a:spcAft>
                <a:spcPts val="0"/>
              </a:spcAft>
              <a:buNone/>
            </a:pPr>
            <a:endParaRPr lang="en-GB" dirty="0"/>
          </a:p>
        </p:txBody>
      </p:sp>
      <p:sp>
        <p:nvSpPr>
          <p:cNvPr id="324" name="Google Shape;324;p31"/>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
        <p:nvSpPr>
          <p:cNvPr id="20" name="Google Shape;311;p31">
            <a:extLst>
              <a:ext uri="{FF2B5EF4-FFF2-40B4-BE49-F238E27FC236}">
                <a16:creationId xmlns:a16="http://schemas.microsoft.com/office/drawing/2014/main" id="{6C49BF5E-CCDA-FEB0-C12E-C53939C3516A}"/>
              </a:ext>
            </a:extLst>
          </p:cNvPr>
          <p:cNvSpPr txBox="1">
            <a:spLocks/>
          </p:cNvSpPr>
          <p:nvPr/>
        </p:nvSpPr>
        <p:spPr>
          <a:xfrm>
            <a:off x="1001628" y="3675473"/>
            <a:ext cx="2814468" cy="4870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r>
              <a:rPr lang="en-GB" dirty="0"/>
              <a:t>Supervised By</a:t>
            </a:r>
            <a:endParaRPr lang="en" dirty="0"/>
          </a:p>
        </p:txBody>
      </p:sp>
      <p:sp>
        <p:nvSpPr>
          <p:cNvPr id="21" name="Google Shape;316;p31">
            <a:extLst>
              <a:ext uri="{FF2B5EF4-FFF2-40B4-BE49-F238E27FC236}">
                <a16:creationId xmlns:a16="http://schemas.microsoft.com/office/drawing/2014/main" id="{91EBF830-4A8A-202E-2303-70E91F348CD0}"/>
              </a:ext>
            </a:extLst>
          </p:cNvPr>
          <p:cNvSpPr txBox="1">
            <a:spLocks/>
          </p:cNvSpPr>
          <p:nvPr/>
        </p:nvSpPr>
        <p:spPr>
          <a:xfrm>
            <a:off x="4578805" y="3746665"/>
            <a:ext cx="1188011" cy="3285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Quicksand"/>
              <a:buNone/>
              <a:defRPr sz="2800" b="1"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3000"/>
              <a:buFont typeface="Quicksand"/>
              <a:buNone/>
              <a:defRPr sz="3000" b="1" i="0" u="none" strike="noStrike" cap="none">
                <a:solidFill>
                  <a:schemeClr val="dk1"/>
                </a:solidFill>
                <a:latin typeface="Quicksand"/>
                <a:ea typeface="Quicksand"/>
                <a:cs typeface="Quicksand"/>
                <a:sym typeface="Quicksand"/>
              </a:defRPr>
            </a:lvl9pPr>
          </a:lstStyle>
          <a:p>
            <a:r>
              <a:rPr lang="en-GB" dirty="0"/>
              <a:t>T.A.</a:t>
            </a:r>
            <a:endParaRPr lang="en" dirty="0"/>
          </a:p>
        </p:txBody>
      </p:sp>
      <p:sp>
        <p:nvSpPr>
          <p:cNvPr id="22" name="Google Shape;320;p31">
            <a:extLst>
              <a:ext uri="{FF2B5EF4-FFF2-40B4-BE49-F238E27FC236}">
                <a16:creationId xmlns:a16="http://schemas.microsoft.com/office/drawing/2014/main" id="{6E084136-4831-9D34-9091-199C23EF366C}"/>
              </a:ext>
            </a:extLst>
          </p:cNvPr>
          <p:cNvSpPr txBox="1">
            <a:spLocks/>
          </p:cNvSpPr>
          <p:nvPr/>
        </p:nvSpPr>
        <p:spPr>
          <a:xfrm>
            <a:off x="1328164" y="4155718"/>
            <a:ext cx="2423100" cy="42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dirty="0" err="1"/>
              <a:t>Dr.</a:t>
            </a:r>
            <a:r>
              <a:rPr lang="en-GB" dirty="0"/>
              <a:t> Ahmed Ezzat</a:t>
            </a:r>
          </a:p>
        </p:txBody>
      </p:sp>
      <p:sp>
        <p:nvSpPr>
          <p:cNvPr id="23" name="Google Shape;322;p31">
            <a:extLst>
              <a:ext uri="{FF2B5EF4-FFF2-40B4-BE49-F238E27FC236}">
                <a16:creationId xmlns:a16="http://schemas.microsoft.com/office/drawing/2014/main" id="{536B0B44-1B77-5FB9-0CD0-7001E8E3E619}"/>
              </a:ext>
            </a:extLst>
          </p:cNvPr>
          <p:cNvSpPr txBox="1">
            <a:spLocks/>
          </p:cNvSpPr>
          <p:nvPr/>
        </p:nvSpPr>
        <p:spPr>
          <a:xfrm>
            <a:off x="4578805" y="4138452"/>
            <a:ext cx="2423100" cy="42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endParaRPr lang="en-GB" dirty="0"/>
          </a:p>
          <a:p>
            <a:pPr marL="0" indent="0"/>
            <a:r>
              <a:rPr lang="en-GB" dirty="0" err="1"/>
              <a:t>Aml</a:t>
            </a:r>
            <a:r>
              <a:rPr lang="en-GB" dirty="0"/>
              <a:t> Mustafa</a:t>
            </a:r>
          </a:p>
          <a:p>
            <a:pPr marL="0" indent="0"/>
            <a:endParaRPr lang="en-GB" dirty="0"/>
          </a:p>
        </p:txBody>
      </p:sp>
    </p:spTree>
    <p:extLst>
      <p:ext uri="{BB962C8B-B14F-4D97-AF65-F5344CB8AC3E}">
        <p14:creationId xmlns:p14="http://schemas.microsoft.com/office/powerpoint/2010/main" val="1003094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dirty="0"/>
          </a:p>
        </p:txBody>
      </p:sp>
      <p:sp>
        <p:nvSpPr>
          <p:cNvPr id="2" name="Text Placeholder 2">
            <a:extLst>
              <a:ext uri="{FF2B5EF4-FFF2-40B4-BE49-F238E27FC236}">
                <a16:creationId xmlns:a16="http://schemas.microsoft.com/office/drawing/2014/main" id="{37DB6530-ABB9-D96D-2685-46F510C9292D}"/>
              </a:ext>
            </a:extLst>
          </p:cNvPr>
          <p:cNvSpPr txBox="1">
            <a:spLocks/>
          </p:cNvSpPr>
          <p:nvPr/>
        </p:nvSpPr>
        <p:spPr>
          <a:xfrm>
            <a:off x="245105" y="375451"/>
            <a:ext cx="8841937" cy="3934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114300" indent="0"/>
            <a:r>
              <a:rPr lang="en-US" sz="2400" b="1" dirty="0"/>
              <a:t>Why </a:t>
            </a:r>
            <a:r>
              <a:rPr lang="en-US" sz="2400" b="1" dirty="0" err="1"/>
              <a:t>Pytesseract</a:t>
            </a:r>
            <a:r>
              <a:rPr lang="en-US" sz="2400" b="1" dirty="0"/>
              <a:t>..?</a:t>
            </a:r>
          </a:p>
          <a:p>
            <a:pPr lvl="1"/>
            <a:r>
              <a:rPr lang="en-US" sz="1800" dirty="0"/>
              <a:t>The least </a:t>
            </a:r>
            <a:r>
              <a:rPr lang="en-US" sz="1800" dirty="0" err="1"/>
              <a:t>CER,Highest</a:t>
            </a:r>
            <a:r>
              <a:rPr lang="en-US" sz="1800" dirty="0"/>
              <a:t> Similarity Ratio.</a:t>
            </a:r>
          </a:p>
          <a:p>
            <a:pPr lvl="1"/>
            <a:r>
              <a:rPr lang="en-US" sz="1800" dirty="0"/>
              <a:t>Sorted output like original text.</a:t>
            </a:r>
          </a:p>
          <a:p>
            <a:pPr lvl="1"/>
            <a:r>
              <a:rPr lang="en-US" sz="1800" dirty="0"/>
              <a:t>Support multiple Languages.</a:t>
            </a:r>
          </a:p>
          <a:p>
            <a:pPr lvl="1"/>
            <a:r>
              <a:rPr lang="en-US" sz="1800" dirty="0"/>
              <a:t>Can customize the output ; such as plain text or HTML page.</a:t>
            </a:r>
          </a:p>
          <a:p>
            <a:pPr lvl="1"/>
            <a:r>
              <a:rPr lang="en-US" sz="1800" dirty="0"/>
              <a:t>More efficient and accurate.</a:t>
            </a:r>
          </a:p>
          <a:p>
            <a:pPr lvl="1"/>
            <a:endParaRPr lang="en-US" sz="1800" dirty="0"/>
          </a:p>
          <a:p>
            <a:pPr lvl="1"/>
            <a:endParaRPr lang="en-US" dirty="0"/>
          </a:p>
          <a:p>
            <a:pPr lvl="1"/>
            <a:endParaRPr lang="en-US" dirty="0"/>
          </a:p>
          <a:p>
            <a:endParaRPr lang="en-US" dirty="0"/>
          </a:p>
        </p:txBody>
      </p:sp>
      <p:pic>
        <p:nvPicPr>
          <p:cNvPr id="3" name="Picture 2">
            <a:extLst>
              <a:ext uri="{FF2B5EF4-FFF2-40B4-BE49-F238E27FC236}">
                <a16:creationId xmlns:a16="http://schemas.microsoft.com/office/drawing/2014/main" id="{676A9B72-AAB9-F3B1-8093-1DD45F829204}"/>
              </a:ext>
            </a:extLst>
          </p:cNvPr>
          <p:cNvPicPr>
            <a:picLocks noChangeAspect="1"/>
          </p:cNvPicPr>
          <p:nvPr/>
        </p:nvPicPr>
        <p:blipFill>
          <a:blip r:embed="rId3"/>
          <a:stretch>
            <a:fillRect/>
          </a:stretch>
        </p:blipFill>
        <p:spPr>
          <a:xfrm>
            <a:off x="1406082" y="2806131"/>
            <a:ext cx="5351569" cy="664684"/>
          </a:xfrm>
          <a:prstGeom prst="rect">
            <a:avLst/>
          </a:prstGeom>
        </p:spPr>
      </p:pic>
    </p:spTree>
    <p:extLst>
      <p:ext uri="{BB962C8B-B14F-4D97-AF65-F5344CB8AC3E}">
        <p14:creationId xmlns:p14="http://schemas.microsoft.com/office/powerpoint/2010/main" val="2609814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5"/>
          <p:cNvSpPr txBox="1">
            <a:spLocks noGrp="1"/>
          </p:cNvSpPr>
          <p:nvPr>
            <p:ph type="title"/>
          </p:nvPr>
        </p:nvSpPr>
        <p:spPr>
          <a:xfrm>
            <a:off x="735300" y="1588221"/>
            <a:ext cx="7506432" cy="12768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Correction</a:t>
            </a:r>
            <a:r>
              <a:rPr lang="en-US" sz="6000" dirty="0"/>
              <a:t>  Model</a:t>
            </a:r>
            <a:endParaRPr dirty="0"/>
          </a:p>
        </p:txBody>
      </p:sp>
      <p:sp>
        <p:nvSpPr>
          <p:cNvPr id="364" name="Google Shape;364;p35"/>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504559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dirty="0"/>
          </a:p>
        </p:txBody>
      </p:sp>
      <p:sp>
        <p:nvSpPr>
          <p:cNvPr id="2" name="Google Shape;342;p33">
            <a:extLst>
              <a:ext uri="{FF2B5EF4-FFF2-40B4-BE49-F238E27FC236}">
                <a16:creationId xmlns:a16="http://schemas.microsoft.com/office/drawing/2014/main" id="{E7BE5896-FF8A-E33F-0CE2-A775E03FB3E7}"/>
              </a:ext>
            </a:extLst>
          </p:cNvPr>
          <p:cNvSpPr txBox="1">
            <a:spLocks noGrp="1"/>
          </p:cNvSpPr>
          <p:nvPr>
            <p:ph type="subTitle" idx="1"/>
          </p:nvPr>
        </p:nvSpPr>
        <p:spPr>
          <a:xfrm>
            <a:off x="341376" y="316992"/>
            <a:ext cx="8436864" cy="48265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t>Correction model</a:t>
            </a:r>
            <a:endParaRPr lang="en-US" sz="1800" dirty="0"/>
          </a:p>
          <a:p>
            <a:pPr marL="152400" indent="0">
              <a:buNone/>
            </a:pPr>
            <a:r>
              <a:rPr lang="en-US" sz="1800" dirty="0"/>
              <a:t>In the realm of text processing and natural language understanding, ensuring the accuracy and clarity of textual content is paramount. Whether it's a simple spell check or a more complex task like sentiment analysis, the tools and methods we use to correct text play a crucial role in delivering a seamless user experience. In this article, we'll explore some of the most popular and effective correction methods used in text processing.</a:t>
            </a:r>
          </a:p>
          <a:p>
            <a:pPr marL="152400" indent="0">
              <a:buNone/>
            </a:pPr>
            <a:endParaRPr lang="en-US" sz="1800" dirty="0"/>
          </a:p>
          <a:p>
            <a:pPr marL="457200" lvl="1" indent="0"/>
            <a:r>
              <a:rPr lang="en-US" sz="1800" dirty="0"/>
              <a:t>1. </a:t>
            </a:r>
            <a:r>
              <a:rPr lang="en-US" sz="1800" dirty="0" err="1"/>
              <a:t>PySpellChecker</a:t>
            </a:r>
            <a:endParaRPr lang="en-US" sz="1800" dirty="0"/>
          </a:p>
          <a:p>
            <a:pPr marL="457200" lvl="1" indent="0"/>
            <a:r>
              <a:rPr lang="en-US" sz="1800" dirty="0"/>
              <a:t>2.TextBlob</a:t>
            </a:r>
          </a:p>
          <a:p>
            <a:pPr marL="457200" lvl="1" indent="0"/>
            <a:r>
              <a:rPr lang="en-US" sz="1800" dirty="0"/>
              <a:t>3.Spello</a:t>
            </a:r>
          </a:p>
          <a:p>
            <a:pPr marL="457200" lvl="1" indent="0"/>
            <a:r>
              <a:rPr lang="en-US" sz="1800" dirty="0"/>
              <a:t>4.custom models</a:t>
            </a:r>
          </a:p>
          <a:p>
            <a:pPr marL="457200" lvl="1" indent="0"/>
            <a:r>
              <a:rPr lang="en-US" sz="1800" dirty="0"/>
              <a:t>5.JamSpell</a:t>
            </a:r>
          </a:p>
          <a:p>
            <a:pPr marL="457200" lvl="1" indent="0"/>
            <a:r>
              <a:rPr lang="en-US" sz="1800" dirty="0"/>
              <a:t>6.SymSpell</a:t>
            </a:r>
          </a:p>
          <a:p>
            <a:pPr marL="0" lvl="0" indent="0" algn="l" rtl="0">
              <a:spcBef>
                <a:spcPts val="0"/>
              </a:spcBef>
              <a:spcAft>
                <a:spcPts val="0"/>
              </a:spcAft>
              <a:buNone/>
            </a:pPr>
            <a:endParaRPr lang="en-US" sz="16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30427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dirty="0"/>
          </a:p>
        </p:txBody>
      </p:sp>
      <p:sp>
        <p:nvSpPr>
          <p:cNvPr id="5" name="Google Shape;342;p33">
            <a:extLst>
              <a:ext uri="{FF2B5EF4-FFF2-40B4-BE49-F238E27FC236}">
                <a16:creationId xmlns:a16="http://schemas.microsoft.com/office/drawing/2014/main" id="{0F0C4036-9710-0206-4BC9-349E2EC74C78}"/>
              </a:ext>
            </a:extLst>
          </p:cNvPr>
          <p:cNvSpPr txBox="1">
            <a:spLocks noGrp="1"/>
          </p:cNvSpPr>
          <p:nvPr>
            <p:ph type="subTitle" idx="1"/>
          </p:nvPr>
        </p:nvSpPr>
        <p:spPr>
          <a:xfrm>
            <a:off x="280416" y="320956"/>
            <a:ext cx="7871314" cy="23139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1- Text Blob </a:t>
            </a:r>
            <a:endParaRPr lang="en-US" sz="900" b="1" dirty="0"/>
          </a:p>
          <a:p>
            <a:pPr marL="0" lvl="0" indent="0" algn="l" rtl="0">
              <a:spcBef>
                <a:spcPts val="0"/>
              </a:spcBef>
              <a:spcAft>
                <a:spcPts val="0"/>
              </a:spcAft>
              <a:buNone/>
            </a:pPr>
            <a:endParaRPr lang="en-US" sz="900" b="1" dirty="0"/>
          </a:p>
          <a:p>
            <a:pPr marL="0" lvl="0" indent="0" algn="l" rtl="0">
              <a:spcBef>
                <a:spcPts val="0"/>
              </a:spcBef>
              <a:spcAft>
                <a:spcPts val="0"/>
              </a:spcAft>
              <a:buNone/>
            </a:pPr>
            <a:r>
              <a:rPr lang="en-US" sz="1200" dirty="0" err="1"/>
              <a:t>TextBlob</a:t>
            </a:r>
            <a:r>
              <a:rPr lang="en-US" sz="1200" dirty="0"/>
              <a:t> is a Python library for processing textual data. It provides a simple API for common natural language processing (NLP) tasks such as part-of-speech tagging, noun phrase extraction, sentiment analysis, classification, translation, and more. </a:t>
            </a:r>
            <a:r>
              <a:rPr lang="en-US" sz="1200" dirty="0" err="1"/>
              <a:t>TextBlob</a:t>
            </a:r>
            <a:r>
              <a:rPr lang="en-US" sz="1200" dirty="0"/>
              <a:t> is built on top of NLTK and Pattern, two other popular NLP libraries for Python. </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err="1"/>
              <a:t>TextBlob</a:t>
            </a:r>
            <a:r>
              <a:rPr lang="en-US" sz="1200" dirty="0"/>
              <a:t> object uses a simple spelling correction algorithm based on word frequencies in the English language. It may not always produce perfect results, especially for words that are not in the English dictionary or for words that are spelled correctly but used incorrectly in the context of the text</a:t>
            </a:r>
          </a:p>
          <a:p>
            <a:pPr marL="342900" lvl="0" indent="-342900" algn="l" rtl="0">
              <a:spcBef>
                <a:spcPts val="0"/>
              </a:spcBef>
              <a:spcAft>
                <a:spcPts val="0"/>
              </a:spcAft>
              <a:buAutoNum type="arabicPeriod"/>
            </a:pPr>
            <a:endParaRPr lang="en-US" sz="16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pic>
        <p:nvPicPr>
          <p:cNvPr id="13" name="Picture 12">
            <a:extLst>
              <a:ext uri="{FF2B5EF4-FFF2-40B4-BE49-F238E27FC236}">
                <a16:creationId xmlns:a16="http://schemas.microsoft.com/office/drawing/2014/main" id="{47B1D5F0-A65F-031D-6402-A3DD433D13CE}"/>
              </a:ext>
            </a:extLst>
          </p:cNvPr>
          <p:cNvPicPr>
            <a:picLocks noChangeAspect="1"/>
          </p:cNvPicPr>
          <p:nvPr/>
        </p:nvPicPr>
        <p:blipFill>
          <a:blip r:embed="rId3"/>
          <a:stretch>
            <a:fillRect/>
          </a:stretch>
        </p:blipFill>
        <p:spPr>
          <a:xfrm>
            <a:off x="399632" y="2571750"/>
            <a:ext cx="7665388" cy="2045275"/>
          </a:xfrm>
          <a:prstGeom prst="rect">
            <a:avLst/>
          </a:prstGeom>
        </p:spPr>
      </p:pic>
    </p:spTree>
    <p:extLst>
      <p:ext uri="{BB962C8B-B14F-4D97-AF65-F5344CB8AC3E}">
        <p14:creationId xmlns:p14="http://schemas.microsoft.com/office/powerpoint/2010/main" val="1015673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dirty="0"/>
          </a:p>
        </p:txBody>
      </p:sp>
      <p:pic>
        <p:nvPicPr>
          <p:cNvPr id="2" name="Google Shape;2224;p110">
            <a:extLst>
              <a:ext uri="{FF2B5EF4-FFF2-40B4-BE49-F238E27FC236}">
                <a16:creationId xmlns:a16="http://schemas.microsoft.com/office/drawing/2014/main" id="{3679FD4C-0E90-6539-7309-6ADB4E6E6D61}"/>
              </a:ext>
            </a:extLst>
          </p:cNvPr>
          <p:cNvPicPr preferRelativeResize="0"/>
          <p:nvPr/>
        </p:nvPicPr>
        <p:blipFill>
          <a:blip r:embed="rId3">
            <a:alphaModFix/>
          </a:blip>
          <a:stretch>
            <a:fillRect/>
          </a:stretch>
        </p:blipFill>
        <p:spPr>
          <a:xfrm>
            <a:off x="843424" y="685134"/>
            <a:ext cx="2867025" cy="504825"/>
          </a:xfrm>
          <a:prstGeom prst="rect">
            <a:avLst/>
          </a:prstGeom>
          <a:noFill/>
          <a:ln>
            <a:noFill/>
          </a:ln>
        </p:spPr>
      </p:pic>
      <p:pic>
        <p:nvPicPr>
          <p:cNvPr id="3" name="Google Shape;2225;p110">
            <a:extLst>
              <a:ext uri="{FF2B5EF4-FFF2-40B4-BE49-F238E27FC236}">
                <a16:creationId xmlns:a16="http://schemas.microsoft.com/office/drawing/2014/main" id="{E3E4D3ED-11A3-3B94-1B87-3DF5BA0AE85D}"/>
              </a:ext>
            </a:extLst>
          </p:cNvPr>
          <p:cNvPicPr preferRelativeResize="0"/>
          <p:nvPr/>
        </p:nvPicPr>
        <p:blipFill>
          <a:blip r:embed="rId4">
            <a:alphaModFix/>
          </a:blip>
          <a:stretch>
            <a:fillRect/>
          </a:stretch>
        </p:blipFill>
        <p:spPr>
          <a:xfrm>
            <a:off x="4098771" y="696741"/>
            <a:ext cx="3076575" cy="495300"/>
          </a:xfrm>
          <a:prstGeom prst="rect">
            <a:avLst/>
          </a:prstGeom>
          <a:noFill/>
          <a:ln>
            <a:noFill/>
          </a:ln>
        </p:spPr>
      </p:pic>
      <p:pic>
        <p:nvPicPr>
          <p:cNvPr id="4" name="Google Shape;2226;p110">
            <a:extLst>
              <a:ext uri="{FF2B5EF4-FFF2-40B4-BE49-F238E27FC236}">
                <a16:creationId xmlns:a16="http://schemas.microsoft.com/office/drawing/2014/main" id="{E08DA56B-730A-0696-D419-B441485804A6}"/>
              </a:ext>
            </a:extLst>
          </p:cNvPr>
          <p:cNvPicPr preferRelativeResize="0"/>
          <p:nvPr/>
        </p:nvPicPr>
        <p:blipFill>
          <a:blip r:embed="rId5">
            <a:alphaModFix/>
          </a:blip>
          <a:stretch>
            <a:fillRect/>
          </a:stretch>
        </p:blipFill>
        <p:spPr>
          <a:xfrm>
            <a:off x="668812" y="1575600"/>
            <a:ext cx="5248275" cy="495300"/>
          </a:xfrm>
          <a:prstGeom prst="rect">
            <a:avLst/>
          </a:prstGeom>
          <a:noFill/>
          <a:ln>
            <a:noFill/>
          </a:ln>
        </p:spPr>
      </p:pic>
      <p:pic>
        <p:nvPicPr>
          <p:cNvPr id="5" name="Google Shape;2227;p110">
            <a:extLst>
              <a:ext uri="{FF2B5EF4-FFF2-40B4-BE49-F238E27FC236}">
                <a16:creationId xmlns:a16="http://schemas.microsoft.com/office/drawing/2014/main" id="{98CBAB79-3513-B604-1978-156F0DAED15A}"/>
              </a:ext>
            </a:extLst>
          </p:cNvPr>
          <p:cNvPicPr preferRelativeResize="0"/>
          <p:nvPr/>
        </p:nvPicPr>
        <p:blipFill>
          <a:blip r:embed="rId6">
            <a:alphaModFix/>
          </a:blip>
          <a:stretch>
            <a:fillRect/>
          </a:stretch>
        </p:blipFill>
        <p:spPr>
          <a:xfrm>
            <a:off x="3556792" y="2222093"/>
            <a:ext cx="5248275" cy="533400"/>
          </a:xfrm>
          <a:prstGeom prst="rect">
            <a:avLst/>
          </a:prstGeom>
          <a:noFill/>
          <a:ln>
            <a:noFill/>
          </a:ln>
        </p:spPr>
      </p:pic>
      <p:sp>
        <p:nvSpPr>
          <p:cNvPr id="6" name="Google Shape;2218;p109">
            <a:extLst>
              <a:ext uri="{FF2B5EF4-FFF2-40B4-BE49-F238E27FC236}">
                <a16:creationId xmlns:a16="http://schemas.microsoft.com/office/drawing/2014/main" id="{E90D50E4-AB01-CF1D-CFF3-B38C7C0B6020}"/>
              </a:ext>
            </a:extLst>
          </p:cNvPr>
          <p:cNvSpPr txBox="1"/>
          <p:nvPr/>
        </p:nvSpPr>
        <p:spPr>
          <a:xfrm>
            <a:off x="455102" y="789880"/>
            <a:ext cx="583300" cy="400079"/>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anose="05000000000000000000" pitchFamily="2" charset="2"/>
              <a:buChar char="Ø"/>
            </a:pPr>
            <a:r>
              <a:rPr lang="en-US" dirty="0">
                <a:solidFill>
                  <a:schemeClr val="accent2"/>
                </a:solidFill>
                <a:latin typeface="Manjari"/>
                <a:ea typeface="Manjari"/>
                <a:cs typeface="Manjari"/>
                <a:sym typeface="Manjari"/>
              </a:rPr>
              <a:t>.</a:t>
            </a:r>
          </a:p>
        </p:txBody>
      </p:sp>
      <p:sp>
        <p:nvSpPr>
          <p:cNvPr id="7" name="Google Shape;2218;p109">
            <a:extLst>
              <a:ext uri="{FF2B5EF4-FFF2-40B4-BE49-F238E27FC236}">
                <a16:creationId xmlns:a16="http://schemas.microsoft.com/office/drawing/2014/main" id="{40F6C23C-BE75-F5D2-5A69-B7740DFC3F7A}"/>
              </a:ext>
            </a:extLst>
          </p:cNvPr>
          <p:cNvSpPr txBox="1"/>
          <p:nvPr/>
        </p:nvSpPr>
        <p:spPr>
          <a:xfrm>
            <a:off x="377162" y="1623211"/>
            <a:ext cx="583300" cy="400079"/>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anose="05000000000000000000" pitchFamily="2" charset="2"/>
              <a:buChar char="Ø"/>
            </a:pPr>
            <a:r>
              <a:rPr lang="en-US" dirty="0">
                <a:solidFill>
                  <a:schemeClr val="accent2"/>
                </a:solidFill>
                <a:latin typeface="Manjari"/>
                <a:ea typeface="Manjari"/>
                <a:cs typeface="Manjari"/>
                <a:sym typeface="Manjari"/>
              </a:rPr>
              <a:t>.</a:t>
            </a:r>
          </a:p>
        </p:txBody>
      </p:sp>
      <p:sp>
        <p:nvSpPr>
          <p:cNvPr id="8" name="Google Shape;342;p33">
            <a:extLst>
              <a:ext uri="{FF2B5EF4-FFF2-40B4-BE49-F238E27FC236}">
                <a16:creationId xmlns:a16="http://schemas.microsoft.com/office/drawing/2014/main" id="{FE650AB6-71CF-B0FC-62E0-7C7EDD1715C3}"/>
              </a:ext>
            </a:extLst>
          </p:cNvPr>
          <p:cNvSpPr txBox="1">
            <a:spLocks noGrp="1"/>
          </p:cNvSpPr>
          <p:nvPr>
            <p:ph type="subTitle" idx="1"/>
          </p:nvPr>
        </p:nvSpPr>
        <p:spPr>
          <a:xfrm>
            <a:off x="455102" y="2329533"/>
            <a:ext cx="7871314" cy="23139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Conclusion:</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err="1"/>
              <a:t>TextBlob</a:t>
            </a:r>
            <a:r>
              <a:rPr lang="en-US" sz="1600" dirty="0"/>
              <a:t> is a powerful tool for text processing, particularly for tasks like spell checking and correction. However, like any tool, it has its limitations. One of these limitations is its ability to handle context-based errors, </a:t>
            </a:r>
            <a:r>
              <a:rPr lang="en-US" sz="1600" dirty="0" err="1"/>
              <a:t>TextBlob's</a:t>
            </a:r>
            <a:r>
              <a:rPr lang="en-US" sz="1600" dirty="0"/>
              <a:t> spell checking and correction capabilities are primarily based on dictionary lookups and language-specific rules. It may struggle with context-based errors because it does not have a deep understanding of the context in which the text is used</a:t>
            </a:r>
          </a:p>
          <a:p>
            <a:pPr marL="0" lvl="0" indent="0" algn="l" rtl="0">
              <a:spcBef>
                <a:spcPts val="0"/>
              </a:spcBef>
              <a:spcAft>
                <a:spcPts val="0"/>
              </a:spcAft>
              <a:buNone/>
            </a:pPr>
            <a:endParaRPr lang="en-US" sz="1600" b="1" dirty="0"/>
          </a:p>
        </p:txBody>
      </p:sp>
    </p:spTree>
    <p:extLst>
      <p:ext uri="{BB962C8B-B14F-4D97-AF65-F5344CB8AC3E}">
        <p14:creationId xmlns:p14="http://schemas.microsoft.com/office/powerpoint/2010/main" val="3006788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dirty="0"/>
          </a:p>
        </p:txBody>
      </p:sp>
      <p:sp>
        <p:nvSpPr>
          <p:cNvPr id="2" name="Google Shape;342;p33">
            <a:extLst>
              <a:ext uri="{FF2B5EF4-FFF2-40B4-BE49-F238E27FC236}">
                <a16:creationId xmlns:a16="http://schemas.microsoft.com/office/drawing/2014/main" id="{9569052A-821E-BEE0-DF20-5963786B66D1}"/>
              </a:ext>
            </a:extLst>
          </p:cNvPr>
          <p:cNvSpPr txBox="1">
            <a:spLocks noGrp="1"/>
          </p:cNvSpPr>
          <p:nvPr>
            <p:ph type="subTitle" idx="1"/>
          </p:nvPr>
        </p:nvSpPr>
        <p:spPr>
          <a:xfrm>
            <a:off x="85344" y="320956"/>
            <a:ext cx="8790432" cy="29343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2- </a:t>
            </a:r>
            <a:r>
              <a:rPr lang="en-US" sz="1600" b="1" dirty="0" err="1"/>
              <a:t>PySpellChecker</a:t>
            </a:r>
            <a:endParaRPr lang="en-US" sz="1600" b="1" dirty="0"/>
          </a:p>
          <a:p>
            <a:pPr marL="0" lvl="0" indent="0" algn="l" rtl="0">
              <a:spcBef>
                <a:spcPts val="0"/>
              </a:spcBef>
              <a:spcAft>
                <a:spcPts val="0"/>
              </a:spcAft>
              <a:buNone/>
            </a:pPr>
            <a:endParaRPr lang="en-US" sz="900" b="1" dirty="0"/>
          </a:p>
          <a:p>
            <a:pPr marL="0" lvl="0" indent="0" algn="l" rtl="0">
              <a:spcBef>
                <a:spcPts val="0"/>
              </a:spcBef>
              <a:spcAft>
                <a:spcPts val="0"/>
              </a:spcAft>
              <a:buNone/>
            </a:pPr>
            <a:r>
              <a:rPr lang="en-US" sz="1200" dirty="0"/>
              <a:t>-</a:t>
            </a:r>
            <a:r>
              <a:rPr lang="en-US" dirty="0"/>
              <a:t>The </a:t>
            </a:r>
            <a:r>
              <a:rPr lang="en-US" dirty="0" err="1"/>
              <a:t>pyspellchecker</a:t>
            </a:r>
            <a:r>
              <a:rPr lang="en-US" dirty="0"/>
              <a:t> library is a Python package that provides a simple and efficient way to perform spelling correction. It is built on top of the </a:t>
            </a:r>
            <a:r>
              <a:rPr lang="en-US" dirty="0" err="1"/>
              <a:t>hunspell</a:t>
            </a:r>
            <a:r>
              <a:rPr lang="en-US" dirty="0"/>
              <a:t> library, which is a widely used and highly accurate spell-checking library. The </a:t>
            </a:r>
            <a:r>
              <a:rPr lang="en-US" dirty="0" err="1"/>
              <a:t>pyspellchecker</a:t>
            </a:r>
            <a:r>
              <a:rPr lang="en-US" dirty="0"/>
              <a:t> library provides a </a:t>
            </a:r>
            <a:r>
              <a:rPr lang="en-US" dirty="0" err="1"/>
              <a:t>SpellChecker</a:t>
            </a:r>
            <a:r>
              <a:rPr lang="en-US" dirty="0"/>
              <a:t> class that can be used to find and correct misspelled words in a given text. </a:t>
            </a:r>
            <a:endParaRPr lang="en-US" sz="900" dirty="0"/>
          </a:p>
          <a:p>
            <a:pPr marL="0" lvl="0" indent="0" algn="l" rtl="0">
              <a:spcBef>
                <a:spcPts val="0"/>
              </a:spcBef>
              <a:spcAft>
                <a:spcPts val="0"/>
              </a:spcAft>
              <a:buNone/>
            </a:pPr>
            <a:endParaRPr lang="en-US" sz="900" dirty="0"/>
          </a:p>
          <a:p>
            <a:pPr marL="0" lvl="0" indent="0" algn="l" rtl="0">
              <a:spcBef>
                <a:spcPts val="0"/>
              </a:spcBef>
              <a:spcAft>
                <a:spcPts val="0"/>
              </a:spcAft>
            </a:pPr>
            <a:r>
              <a:rPr lang="en-US" dirty="0"/>
              <a:t>-</a:t>
            </a:r>
            <a:r>
              <a:rPr lang="en-US" dirty="0" err="1"/>
              <a:t>SpellChecker</a:t>
            </a:r>
            <a:r>
              <a:rPr lang="en-US" dirty="0"/>
              <a:t> class from the </a:t>
            </a:r>
            <a:r>
              <a:rPr lang="en-US" dirty="0" err="1"/>
              <a:t>pyspellchecker</a:t>
            </a:r>
            <a:r>
              <a:rPr lang="en-US" dirty="0"/>
              <a:t> library uses a simple spelling correction algorithm based on word frequencies in the English language. It may not always produce perfect results, especially for words that are not in the English dictionary or for words that are spelled correctly but used incorrectly in the context of the text. </a:t>
            </a:r>
          </a:p>
          <a:p>
            <a:pPr marL="342900" lvl="0" indent="-342900" algn="l" rtl="0">
              <a:spcBef>
                <a:spcPts val="0"/>
              </a:spcBef>
              <a:spcAft>
                <a:spcPts val="0"/>
              </a:spcAft>
              <a:buAutoNum type="arabicPeriod"/>
            </a:pPr>
            <a:endParaRPr lang="en-US" sz="16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pic>
        <p:nvPicPr>
          <p:cNvPr id="8" name="Picture 7">
            <a:extLst>
              <a:ext uri="{FF2B5EF4-FFF2-40B4-BE49-F238E27FC236}">
                <a16:creationId xmlns:a16="http://schemas.microsoft.com/office/drawing/2014/main" id="{E8CABD82-FC03-AE4E-760D-618345AA9F8B}"/>
              </a:ext>
            </a:extLst>
          </p:cNvPr>
          <p:cNvPicPr>
            <a:picLocks noChangeAspect="1"/>
          </p:cNvPicPr>
          <p:nvPr/>
        </p:nvPicPr>
        <p:blipFill>
          <a:blip r:embed="rId3"/>
          <a:stretch>
            <a:fillRect/>
          </a:stretch>
        </p:blipFill>
        <p:spPr>
          <a:xfrm>
            <a:off x="703682" y="2828934"/>
            <a:ext cx="7057288" cy="1814572"/>
          </a:xfrm>
          <a:prstGeom prst="rect">
            <a:avLst/>
          </a:prstGeom>
        </p:spPr>
      </p:pic>
    </p:spTree>
    <p:extLst>
      <p:ext uri="{BB962C8B-B14F-4D97-AF65-F5344CB8AC3E}">
        <p14:creationId xmlns:p14="http://schemas.microsoft.com/office/powerpoint/2010/main" val="3373667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46</a:t>
            </a:fld>
            <a:endParaRPr dirty="0"/>
          </a:p>
        </p:txBody>
      </p:sp>
      <p:pic>
        <p:nvPicPr>
          <p:cNvPr id="2" name="Google Shape;2256;p113">
            <a:extLst>
              <a:ext uri="{FF2B5EF4-FFF2-40B4-BE49-F238E27FC236}">
                <a16:creationId xmlns:a16="http://schemas.microsoft.com/office/drawing/2014/main" id="{05A70461-059C-519E-D173-4DB85DDF21E3}"/>
              </a:ext>
            </a:extLst>
          </p:cNvPr>
          <p:cNvPicPr preferRelativeResize="0"/>
          <p:nvPr/>
        </p:nvPicPr>
        <p:blipFill>
          <a:blip r:embed="rId3">
            <a:alphaModFix/>
          </a:blip>
          <a:stretch>
            <a:fillRect/>
          </a:stretch>
        </p:blipFill>
        <p:spPr>
          <a:xfrm>
            <a:off x="728149" y="509683"/>
            <a:ext cx="5191125" cy="523875"/>
          </a:xfrm>
          <a:prstGeom prst="rect">
            <a:avLst/>
          </a:prstGeom>
          <a:noFill/>
          <a:ln>
            <a:noFill/>
          </a:ln>
        </p:spPr>
      </p:pic>
      <p:pic>
        <p:nvPicPr>
          <p:cNvPr id="3" name="Google Shape;2257;p113">
            <a:extLst>
              <a:ext uri="{FF2B5EF4-FFF2-40B4-BE49-F238E27FC236}">
                <a16:creationId xmlns:a16="http://schemas.microsoft.com/office/drawing/2014/main" id="{C8F64912-4E8B-1A00-E652-D7CB048886DC}"/>
              </a:ext>
            </a:extLst>
          </p:cNvPr>
          <p:cNvPicPr preferRelativeResize="0"/>
          <p:nvPr/>
        </p:nvPicPr>
        <p:blipFill>
          <a:blip r:embed="rId4">
            <a:alphaModFix/>
          </a:blip>
          <a:stretch>
            <a:fillRect/>
          </a:stretch>
        </p:blipFill>
        <p:spPr>
          <a:xfrm>
            <a:off x="2892757" y="1311105"/>
            <a:ext cx="5191125" cy="538339"/>
          </a:xfrm>
          <a:prstGeom prst="rect">
            <a:avLst/>
          </a:prstGeom>
          <a:noFill/>
          <a:ln>
            <a:noFill/>
          </a:ln>
        </p:spPr>
      </p:pic>
      <p:sp>
        <p:nvSpPr>
          <p:cNvPr id="4" name="Google Shape;342;p33">
            <a:extLst>
              <a:ext uri="{FF2B5EF4-FFF2-40B4-BE49-F238E27FC236}">
                <a16:creationId xmlns:a16="http://schemas.microsoft.com/office/drawing/2014/main" id="{B6813B0C-01B3-E2C2-6FCE-7DC5582B0B72}"/>
              </a:ext>
            </a:extLst>
          </p:cNvPr>
          <p:cNvSpPr txBox="1">
            <a:spLocks noGrp="1"/>
          </p:cNvSpPr>
          <p:nvPr>
            <p:ph type="subTitle" idx="1"/>
          </p:nvPr>
        </p:nvSpPr>
        <p:spPr>
          <a:xfrm>
            <a:off x="455102" y="2126991"/>
            <a:ext cx="7871314" cy="23139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Conclusion:</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Both </a:t>
            </a:r>
            <a:r>
              <a:rPr lang="en-US" sz="1600" dirty="0" err="1"/>
              <a:t>PySpellChecker</a:t>
            </a:r>
            <a:r>
              <a:rPr lang="en-US" sz="1600" dirty="0"/>
              <a:t> and </a:t>
            </a:r>
            <a:r>
              <a:rPr lang="en-US" sz="1600" dirty="0" err="1"/>
              <a:t>TextBlob</a:t>
            </a:r>
            <a:r>
              <a:rPr lang="en-US" sz="1600" dirty="0"/>
              <a:t> are useful tools for spell correction, and they often provide similar outputs for misspelled words, However, both </a:t>
            </a:r>
            <a:r>
              <a:rPr lang="en-US" sz="1600" dirty="0" err="1"/>
              <a:t>PySpellChecker</a:t>
            </a:r>
            <a:r>
              <a:rPr lang="en-US" sz="1600" dirty="0"/>
              <a:t> and </a:t>
            </a:r>
            <a:r>
              <a:rPr lang="en-US" sz="1600" dirty="0" err="1"/>
              <a:t>TextBlob</a:t>
            </a:r>
            <a:r>
              <a:rPr lang="en-US" sz="1600" dirty="0"/>
              <a:t> are useful for spell correction and often provide similar outputs for misspelled words, they may struggle with context-based errors and missing spaces.</a:t>
            </a:r>
          </a:p>
          <a:p>
            <a:pPr marL="0" lvl="0" indent="0" algn="l" rtl="0">
              <a:spcBef>
                <a:spcPts val="0"/>
              </a:spcBef>
              <a:spcAft>
                <a:spcPts val="0"/>
              </a:spcAft>
              <a:buNone/>
            </a:pPr>
            <a:endParaRPr lang="en-US" sz="1600" b="1" dirty="0"/>
          </a:p>
        </p:txBody>
      </p:sp>
    </p:spTree>
    <p:extLst>
      <p:ext uri="{BB962C8B-B14F-4D97-AF65-F5344CB8AC3E}">
        <p14:creationId xmlns:p14="http://schemas.microsoft.com/office/powerpoint/2010/main" val="3542788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dirty="0"/>
          </a:p>
        </p:txBody>
      </p:sp>
      <p:sp>
        <p:nvSpPr>
          <p:cNvPr id="2" name="Google Shape;342;p33">
            <a:extLst>
              <a:ext uri="{FF2B5EF4-FFF2-40B4-BE49-F238E27FC236}">
                <a16:creationId xmlns:a16="http://schemas.microsoft.com/office/drawing/2014/main" id="{22BD6C70-0AF8-E4FE-93B7-A71675A5FCD1}"/>
              </a:ext>
            </a:extLst>
          </p:cNvPr>
          <p:cNvSpPr txBox="1">
            <a:spLocks noGrp="1"/>
          </p:cNvSpPr>
          <p:nvPr>
            <p:ph type="subTitle" idx="1"/>
          </p:nvPr>
        </p:nvSpPr>
        <p:spPr>
          <a:xfrm>
            <a:off x="219456" y="503836"/>
            <a:ext cx="8717280" cy="42266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3 -</a:t>
            </a:r>
            <a:r>
              <a:rPr lang="en-US" sz="1600" b="1" dirty="0" err="1"/>
              <a:t>Spello</a:t>
            </a:r>
            <a:r>
              <a:rPr lang="en-US" sz="1600" b="1" dirty="0"/>
              <a:t> Library</a:t>
            </a:r>
          </a:p>
          <a:p>
            <a:pPr marL="0" lvl="0" indent="0" algn="l" rtl="0">
              <a:spcBef>
                <a:spcPts val="0"/>
              </a:spcBef>
              <a:spcAft>
                <a:spcPts val="0"/>
              </a:spcAft>
              <a:buNone/>
            </a:pPr>
            <a:endParaRPr lang="en-US" sz="900" b="1" dirty="0"/>
          </a:p>
          <a:p>
            <a:pPr marL="0" lvl="0" indent="0" algn="l" rtl="0">
              <a:spcBef>
                <a:spcPts val="0"/>
              </a:spcBef>
              <a:spcAft>
                <a:spcPts val="0"/>
              </a:spcAft>
              <a:buNone/>
            </a:pPr>
            <a:endParaRPr lang="en-US" sz="1200" dirty="0"/>
          </a:p>
          <a:p>
            <a:pPr marL="0" indent="0"/>
            <a:r>
              <a:rPr lang="en-US" dirty="0"/>
              <a:t>- The </a:t>
            </a:r>
            <a:r>
              <a:rPr lang="en-US" dirty="0" err="1"/>
              <a:t>Spello</a:t>
            </a:r>
            <a:r>
              <a:rPr lang="en-US" dirty="0"/>
              <a:t> library is a Python package designed for spell correction and text normalization. It is built on top of the </a:t>
            </a:r>
            <a:r>
              <a:rPr lang="en-US" dirty="0" err="1"/>
              <a:t>PyTorch</a:t>
            </a:r>
            <a:r>
              <a:rPr lang="en-US" dirty="0"/>
              <a:t> library and uses deep learning techniques to achieve its functionality. The library is designed to be easy to use and can be integrated into various natural language processing (NLP) pipelines.</a:t>
            </a:r>
          </a:p>
          <a:p>
            <a:pPr marL="0" lvl="0" indent="0" algn="l" rtl="0">
              <a:spcBef>
                <a:spcPts val="0"/>
              </a:spcBef>
              <a:spcAft>
                <a:spcPts val="0"/>
              </a:spcAft>
              <a:buNone/>
            </a:pPr>
            <a:endParaRPr lang="en-US" sz="900" dirty="0"/>
          </a:p>
          <a:p>
            <a:pPr marL="0" lvl="0" indent="0" algn="l" rtl="0">
              <a:spcBef>
                <a:spcPts val="0"/>
              </a:spcBef>
              <a:spcAft>
                <a:spcPts val="0"/>
              </a:spcAft>
            </a:pPr>
            <a:r>
              <a:rPr lang="en-US" dirty="0"/>
              <a:t>- The </a:t>
            </a:r>
            <a:r>
              <a:rPr lang="en-US" dirty="0" err="1"/>
              <a:t>Spello</a:t>
            </a:r>
            <a:r>
              <a:rPr lang="en-US" dirty="0"/>
              <a:t> library uses context to make corrections. It employs deep learning techniques, specifically recurrent neural networks (RNNs), to learn patterns and relationships between correctly spelled words and their misspelled versions. This allows the model to take into account the surrounding words and context when making corrections.</a:t>
            </a:r>
          </a:p>
          <a:p>
            <a:pPr marL="0" indent="0">
              <a:buAutoNum type="arabicPeriod"/>
            </a:pPr>
            <a:endParaRPr lang="en-US" dirty="0"/>
          </a:p>
          <a:p>
            <a:pPr marL="0" indent="0"/>
            <a:r>
              <a:rPr lang="en-US" dirty="0"/>
              <a:t>- After training the </a:t>
            </a:r>
            <a:r>
              <a:rPr lang="en-US" dirty="0" err="1"/>
              <a:t>Spello</a:t>
            </a:r>
            <a:r>
              <a:rPr lang="en-US" dirty="0"/>
              <a:t> model on a dataset of Sherlock Holmes novels, we aim to leverage its contextual understanding to make corrections that are more accurate and contextually appropriate.</a:t>
            </a:r>
          </a:p>
          <a:p>
            <a:pPr marL="342900" lvl="0" indent="-342900" algn="l" rtl="0">
              <a:spcBef>
                <a:spcPts val="0"/>
              </a:spcBef>
              <a:spcAft>
                <a:spcPts val="0"/>
              </a:spcAft>
              <a:buAutoNum type="arabicPeriod"/>
            </a:pPr>
            <a:endParaRPr lang="en-US" sz="16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46710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48</a:t>
            </a:fld>
            <a:endParaRPr dirty="0"/>
          </a:p>
        </p:txBody>
      </p:sp>
      <p:pic>
        <p:nvPicPr>
          <p:cNvPr id="12" name="Picture 11">
            <a:extLst>
              <a:ext uri="{FF2B5EF4-FFF2-40B4-BE49-F238E27FC236}">
                <a16:creationId xmlns:a16="http://schemas.microsoft.com/office/drawing/2014/main" id="{D37F9DD8-1342-5665-1D6F-ADA73E7C6D30}"/>
              </a:ext>
            </a:extLst>
          </p:cNvPr>
          <p:cNvPicPr>
            <a:picLocks noChangeAspect="1"/>
          </p:cNvPicPr>
          <p:nvPr/>
        </p:nvPicPr>
        <p:blipFill>
          <a:blip r:embed="rId3"/>
          <a:stretch>
            <a:fillRect/>
          </a:stretch>
        </p:blipFill>
        <p:spPr>
          <a:xfrm>
            <a:off x="130052" y="431868"/>
            <a:ext cx="8753248" cy="4211638"/>
          </a:xfrm>
          <a:prstGeom prst="rect">
            <a:avLst/>
          </a:prstGeom>
        </p:spPr>
      </p:pic>
    </p:spTree>
    <p:extLst>
      <p:ext uri="{BB962C8B-B14F-4D97-AF65-F5344CB8AC3E}">
        <p14:creationId xmlns:p14="http://schemas.microsoft.com/office/powerpoint/2010/main" val="3386251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49</a:t>
            </a:fld>
            <a:endParaRPr dirty="0"/>
          </a:p>
        </p:txBody>
      </p:sp>
      <p:sp>
        <p:nvSpPr>
          <p:cNvPr id="2" name="Google Shape;342;p33">
            <a:extLst>
              <a:ext uri="{FF2B5EF4-FFF2-40B4-BE49-F238E27FC236}">
                <a16:creationId xmlns:a16="http://schemas.microsoft.com/office/drawing/2014/main" id="{CD5723C7-2D15-A23B-66AB-9B330B3593D3}"/>
              </a:ext>
            </a:extLst>
          </p:cNvPr>
          <p:cNvSpPr txBox="1">
            <a:spLocks noGrp="1"/>
          </p:cNvSpPr>
          <p:nvPr>
            <p:ph type="subTitle" idx="1"/>
          </p:nvPr>
        </p:nvSpPr>
        <p:spPr>
          <a:xfrm>
            <a:off x="219456" y="529839"/>
            <a:ext cx="8522208" cy="3627633"/>
          </a:xfrm>
          <a:prstGeom prst="rect">
            <a:avLst/>
          </a:prstGeom>
        </p:spPr>
        <p:txBody>
          <a:bodyPr spcFirstLastPara="1" wrap="square" lIns="91425" tIns="91425" rIns="91425" bIns="91425" anchor="t" anchorCtr="0">
            <a:noAutofit/>
          </a:bodyPr>
          <a:lstStyle/>
          <a:p>
            <a:pPr marL="285750" indent="-285750">
              <a:buFontTx/>
              <a:buChar char="-"/>
            </a:pPr>
            <a:r>
              <a:rPr lang="en-US" sz="1800" dirty="0"/>
              <a:t>Conclusion:</a:t>
            </a:r>
          </a:p>
          <a:p>
            <a:pPr marL="285750" indent="-285750">
              <a:buFontTx/>
              <a:buChar char="-"/>
            </a:pPr>
            <a:endParaRPr lang="en-US" sz="1800" dirty="0"/>
          </a:p>
          <a:p>
            <a:pPr marL="0" indent="0"/>
            <a:r>
              <a:rPr lang="en-US" sz="1600" dirty="0"/>
              <a:t>The </a:t>
            </a:r>
            <a:r>
              <a:rPr lang="en-US" sz="1600" dirty="0" err="1"/>
              <a:t>Spello</a:t>
            </a:r>
            <a:r>
              <a:rPr lang="en-US" sz="1600" dirty="0"/>
              <a:t> model demonstrates strong performance in correcting misspelled words and sentences that do not rely heavily on context, However, when it comes to context-based corrections, the model's performance is not as robust. While it does show improvement in this area, the output may not always be optimal. This is because understanding context is a more complex task that requires a deeper understanding of language nuances and the intended meaning of the text. While the </a:t>
            </a:r>
            <a:r>
              <a:rPr lang="en-US" sz="1600" dirty="0" err="1"/>
              <a:t>Spello</a:t>
            </a:r>
            <a:r>
              <a:rPr lang="en-US" sz="1600" dirty="0"/>
              <a:t> model has been trained on a dataset of Sherlock Holmes novels to improve its contextual understanding, it may still struggle with certain nuances and subtleties of language.</a:t>
            </a:r>
          </a:p>
          <a:p>
            <a:pPr marL="0" lvl="0" indent="0" algn="l" rtl="0">
              <a:spcBef>
                <a:spcPts val="0"/>
              </a:spcBef>
              <a:spcAft>
                <a:spcPts val="0"/>
              </a:spcAft>
              <a:buNone/>
            </a:pPr>
            <a:endParaRPr lang="en-US" sz="1600" b="1" dirty="0"/>
          </a:p>
        </p:txBody>
      </p:sp>
    </p:spTree>
    <p:extLst>
      <p:ext uri="{BB962C8B-B14F-4D97-AF65-F5344CB8AC3E}">
        <p14:creationId xmlns:p14="http://schemas.microsoft.com/office/powerpoint/2010/main" val="1414616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244800" y="1854500"/>
            <a:ext cx="434485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Introduction</a:t>
            </a:r>
            <a:endParaRPr dirty="0"/>
          </a:p>
        </p:txBody>
      </p:sp>
      <p:sp>
        <p:nvSpPr>
          <p:cNvPr id="331" name="Google Shape;331;p32"/>
          <p:cNvSpPr txBox="1">
            <a:spLocks noGrp="1"/>
          </p:cNvSpPr>
          <p:nvPr>
            <p:ph type="title" idx="2"/>
          </p:nvPr>
        </p:nvSpPr>
        <p:spPr>
          <a:xfrm>
            <a:off x="1959250" y="185450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244800" y="220979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350250" y="219507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50</a:t>
            </a:fld>
            <a:endParaRPr dirty="0"/>
          </a:p>
        </p:txBody>
      </p:sp>
      <p:sp>
        <p:nvSpPr>
          <p:cNvPr id="2" name="Google Shape;342;p33">
            <a:extLst>
              <a:ext uri="{FF2B5EF4-FFF2-40B4-BE49-F238E27FC236}">
                <a16:creationId xmlns:a16="http://schemas.microsoft.com/office/drawing/2014/main" id="{D788F82D-7B94-A41D-3216-9B9B284AB668}"/>
              </a:ext>
            </a:extLst>
          </p:cNvPr>
          <p:cNvSpPr txBox="1">
            <a:spLocks noGrp="1"/>
          </p:cNvSpPr>
          <p:nvPr>
            <p:ph type="subTitle" idx="1"/>
          </p:nvPr>
        </p:nvSpPr>
        <p:spPr>
          <a:xfrm>
            <a:off x="268224" y="320956"/>
            <a:ext cx="7883506" cy="44461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4- Custom model </a:t>
            </a:r>
          </a:p>
          <a:p>
            <a:pPr marL="0" lvl="0" indent="0" algn="l" rtl="0">
              <a:spcBef>
                <a:spcPts val="0"/>
              </a:spcBef>
              <a:spcAft>
                <a:spcPts val="0"/>
              </a:spcAft>
              <a:buNone/>
            </a:pPr>
            <a:endParaRPr lang="en-US" sz="1600" b="1" dirty="0"/>
          </a:p>
          <a:p>
            <a:pPr marL="0" indent="0"/>
            <a:r>
              <a:rPr lang="en-US" sz="1600" dirty="0"/>
              <a:t>- We trying to  implement a spelling correction system utilizing recurrent neural network (RNN) and Long Short-Term Memory (LSTM) architectures. These architectures are crucial for understanding and predicting sequences of words, making them well-suited for tasks like language modeling and correction. The system first loads a pre-trained language model capable of predicting the next word in a sequence based on both preceding and succeeding words. This model utilizes bidirectional LSTMs to capture contextual information effectively.</a:t>
            </a:r>
          </a:p>
          <a:p>
            <a:pPr marL="0" lvl="0" indent="0" algn="l" rtl="0">
              <a:spcBef>
                <a:spcPts val="0"/>
              </a:spcBef>
              <a:spcAft>
                <a:spcPts val="0"/>
              </a:spcAft>
            </a:pPr>
            <a:endParaRPr lang="en-US" sz="1600" dirty="0"/>
          </a:p>
          <a:p>
            <a:pPr marL="0" lvl="0" indent="0" algn="l" rtl="0">
              <a:spcBef>
                <a:spcPts val="0"/>
              </a:spcBef>
              <a:spcAft>
                <a:spcPts val="0"/>
              </a:spcAft>
            </a:pPr>
            <a:r>
              <a:rPr lang="en-US" sz="1600" dirty="0"/>
              <a:t>- Overall, the system aims to enhance text accuracy by offering correction suggestions based on learned patterns and linguistic insights. By combining RNN and LSTM architectures with advanced linguistic techniques, it strives to provide effective spelling correction capabilities for various text inputs.</a:t>
            </a:r>
          </a:p>
          <a:p>
            <a:pPr marL="342900" lvl="0" indent="-342900" algn="l" rtl="0">
              <a:spcBef>
                <a:spcPts val="0"/>
              </a:spcBef>
              <a:spcAft>
                <a:spcPts val="0"/>
              </a:spcAft>
              <a:buAutoNum type="arabicPeriod"/>
            </a:pPr>
            <a:endParaRPr lang="en-US" sz="16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16107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51</a:t>
            </a:fld>
            <a:endParaRPr dirty="0"/>
          </a:p>
        </p:txBody>
      </p:sp>
      <p:pic>
        <p:nvPicPr>
          <p:cNvPr id="9" name="Picture 8">
            <a:extLst>
              <a:ext uri="{FF2B5EF4-FFF2-40B4-BE49-F238E27FC236}">
                <a16:creationId xmlns:a16="http://schemas.microsoft.com/office/drawing/2014/main" id="{99316D48-9BFA-A370-968A-CBB9247833DF}"/>
              </a:ext>
            </a:extLst>
          </p:cNvPr>
          <p:cNvPicPr>
            <a:picLocks noChangeAspect="1"/>
          </p:cNvPicPr>
          <p:nvPr/>
        </p:nvPicPr>
        <p:blipFill>
          <a:blip r:embed="rId3"/>
          <a:stretch>
            <a:fillRect/>
          </a:stretch>
        </p:blipFill>
        <p:spPr>
          <a:xfrm>
            <a:off x="371511" y="715386"/>
            <a:ext cx="7962066" cy="3029975"/>
          </a:xfrm>
          <a:prstGeom prst="rect">
            <a:avLst/>
          </a:prstGeom>
        </p:spPr>
      </p:pic>
    </p:spTree>
    <p:extLst>
      <p:ext uri="{BB962C8B-B14F-4D97-AF65-F5344CB8AC3E}">
        <p14:creationId xmlns:p14="http://schemas.microsoft.com/office/powerpoint/2010/main" val="3003405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52</a:t>
            </a:fld>
            <a:endParaRPr dirty="0"/>
          </a:p>
        </p:txBody>
      </p:sp>
      <p:sp>
        <p:nvSpPr>
          <p:cNvPr id="2" name="Google Shape;342;p33">
            <a:extLst>
              <a:ext uri="{FF2B5EF4-FFF2-40B4-BE49-F238E27FC236}">
                <a16:creationId xmlns:a16="http://schemas.microsoft.com/office/drawing/2014/main" id="{9C4A3419-7C74-5140-23C4-FAA50BE52F17}"/>
              </a:ext>
            </a:extLst>
          </p:cNvPr>
          <p:cNvSpPr txBox="1">
            <a:spLocks noGrp="1"/>
          </p:cNvSpPr>
          <p:nvPr>
            <p:ph type="subTitle" idx="1"/>
          </p:nvPr>
        </p:nvSpPr>
        <p:spPr>
          <a:xfrm>
            <a:off x="219456" y="529839"/>
            <a:ext cx="8522208" cy="3627633"/>
          </a:xfrm>
          <a:prstGeom prst="rect">
            <a:avLst/>
          </a:prstGeom>
        </p:spPr>
        <p:txBody>
          <a:bodyPr spcFirstLastPara="1" wrap="square" lIns="91425" tIns="91425" rIns="91425" bIns="91425" anchor="t" anchorCtr="0">
            <a:noAutofit/>
          </a:bodyPr>
          <a:lstStyle/>
          <a:p>
            <a:pPr marL="285750" indent="-285750">
              <a:buFontTx/>
              <a:buChar char="-"/>
            </a:pPr>
            <a:r>
              <a:rPr lang="en-US" sz="1800" dirty="0"/>
              <a:t>Conclusion:</a:t>
            </a:r>
          </a:p>
          <a:p>
            <a:pPr marL="285750" indent="-285750">
              <a:buFontTx/>
              <a:buChar char="-"/>
            </a:pPr>
            <a:endParaRPr lang="en-US" sz="1800" dirty="0"/>
          </a:p>
          <a:p>
            <a:pPr marL="0" indent="0"/>
            <a:r>
              <a:rPr lang="en-US" sz="1600" dirty="0"/>
              <a:t>-Our attempt to utilize the custom model for text correction based on contextual cues yielded suboptimal performance. This was primarily attributed to the absence of a sufficiently generalized dataset encompassing diverse fields of language usage. Additionally, resource constraints necessitated a reduction in the model's complexity, including lowering the number of units, vocabulary size, and the amount of available data. Despite these adjustments, the model struggled to achieve desired levels of accuracy, highlighting the importance of comprehensive datasets and computational resources for effectively training and deploying such systems.</a:t>
            </a:r>
          </a:p>
          <a:p>
            <a:pPr marL="0" lvl="0" indent="0" algn="l" rtl="0">
              <a:spcBef>
                <a:spcPts val="0"/>
              </a:spcBef>
              <a:spcAft>
                <a:spcPts val="0"/>
              </a:spcAft>
              <a:buNone/>
            </a:pPr>
            <a:endParaRPr lang="en-US" sz="1600" b="1" dirty="0"/>
          </a:p>
        </p:txBody>
      </p:sp>
    </p:spTree>
    <p:extLst>
      <p:ext uri="{BB962C8B-B14F-4D97-AF65-F5344CB8AC3E}">
        <p14:creationId xmlns:p14="http://schemas.microsoft.com/office/powerpoint/2010/main" val="1725387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53</a:t>
            </a:fld>
            <a:endParaRPr dirty="0"/>
          </a:p>
        </p:txBody>
      </p:sp>
      <p:sp>
        <p:nvSpPr>
          <p:cNvPr id="2" name="Google Shape;342;p33">
            <a:extLst>
              <a:ext uri="{FF2B5EF4-FFF2-40B4-BE49-F238E27FC236}">
                <a16:creationId xmlns:a16="http://schemas.microsoft.com/office/drawing/2014/main" id="{4B4EFCAA-FB14-E015-441F-F4EB8596CB78}"/>
              </a:ext>
            </a:extLst>
          </p:cNvPr>
          <p:cNvSpPr txBox="1">
            <a:spLocks noGrp="1"/>
          </p:cNvSpPr>
          <p:nvPr>
            <p:ph type="subTitle" idx="1"/>
          </p:nvPr>
        </p:nvSpPr>
        <p:spPr>
          <a:xfrm>
            <a:off x="268224" y="320956"/>
            <a:ext cx="8631936" cy="4322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5- </a:t>
            </a:r>
            <a:r>
              <a:rPr lang="en-US" sz="1600" b="1" dirty="0" err="1"/>
              <a:t>Jamspell</a:t>
            </a:r>
            <a:r>
              <a:rPr lang="en-US" sz="1600" b="1" dirty="0"/>
              <a:t> model</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sz="1600" dirty="0"/>
              <a:t>-</a:t>
            </a:r>
            <a:r>
              <a:rPr lang="en-US" sz="1600" dirty="0" err="1"/>
              <a:t>JamSpell</a:t>
            </a:r>
            <a:r>
              <a:rPr lang="en-US" sz="1600" dirty="0"/>
              <a:t> is a Python library for spell checking and correction, built on the widely used </a:t>
            </a:r>
            <a:r>
              <a:rPr lang="en-US" sz="1600" dirty="0" err="1"/>
              <a:t>Hunspell</a:t>
            </a:r>
            <a:r>
              <a:rPr lang="en-US" sz="1600" dirty="0"/>
              <a:t> library. While primarily statistical in nature, it leverages various techniques to suggest contextually appropriate corrections. Firstly, it utilizes a language model trained on a large corpus of text to calculate the probability of a word being correct in a given context. Additionally, it employs the </a:t>
            </a:r>
            <a:r>
              <a:rPr lang="en-US" sz="1600" dirty="0" err="1"/>
              <a:t>Levenshtein</a:t>
            </a:r>
            <a:r>
              <a:rPr lang="en-US" sz="1600" dirty="0"/>
              <a:t> distance to measure similarity between words, enabling it to suggest corrections even for non-exact matches. Furthermore, </a:t>
            </a:r>
            <a:r>
              <a:rPr lang="en-US" sz="1600" dirty="0" err="1"/>
              <a:t>JamSpell</a:t>
            </a:r>
            <a:r>
              <a:rPr lang="en-US" sz="1600" dirty="0"/>
              <a:t> can utilize phonetic similarity to suggest corrections based on sound rather than spelling. Although lacking deep contextual understanding, it can use surrounding words in a sentence to make more informed corrections. These capabilities collectively enhance its spell-checking accuracy, despite its reliance on statistical probabilities and patterns in language.</a:t>
            </a:r>
          </a:p>
          <a:p>
            <a:pPr marL="0" lvl="0" indent="0" algn="l" rtl="0">
              <a:spcBef>
                <a:spcPts val="0"/>
              </a:spcBef>
              <a:spcAft>
                <a:spcPts val="0"/>
              </a:spcAft>
              <a:buNone/>
            </a:pPr>
            <a:endParaRPr lang="en-US" sz="1600" b="1" dirty="0"/>
          </a:p>
          <a:p>
            <a:pPr marL="342900" lvl="0" indent="-342900" algn="l" rtl="0">
              <a:spcBef>
                <a:spcPts val="0"/>
              </a:spcBef>
              <a:spcAft>
                <a:spcPts val="0"/>
              </a:spcAft>
              <a:buAutoNum type="arabicPeriod"/>
            </a:pPr>
            <a:endParaRPr lang="en-US" sz="16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13971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54</a:t>
            </a:fld>
            <a:endParaRPr dirty="0"/>
          </a:p>
        </p:txBody>
      </p:sp>
      <p:pic>
        <p:nvPicPr>
          <p:cNvPr id="12" name="Picture 11">
            <a:extLst>
              <a:ext uri="{FF2B5EF4-FFF2-40B4-BE49-F238E27FC236}">
                <a16:creationId xmlns:a16="http://schemas.microsoft.com/office/drawing/2014/main" id="{121AAC00-64BF-ED80-AA02-47E10BD051FE}"/>
              </a:ext>
            </a:extLst>
          </p:cNvPr>
          <p:cNvPicPr>
            <a:picLocks noChangeAspect="1"/>
          </p:cNvPicPr>
          <p:nvPr/>
        </p:nvPicPr>
        <p:blipFill>
          <a:blip r:embed="rId3"/>
          <a:stretch>
            <a:fillRect/>
          </a:stretch>
        </p:blipFill>
        <p:spPr>
          <a:xfrm>
            <a:off x="422304" y="467843"/>
            <a:ext cx="8173056" cy="4143632"/>
          </a:xfrm>
          <a:prstGeom prst="rect">
            <a:avLst/>
          </a:prstGeom>
        </p:spPr>
      </p:pic>
    </p:spTree>
    <p:extLst>
      <p:ext uri="{BB962C8B-B14F-4D97-AF65-F5344CB8AC3E}">
        <p14:creationId xmlns:p14="http://schemas.microsoft.com/office/powerpoint/2010/main" val="364413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55</a:t>
            </a:fld>
            <a:endParaRPr dirty="0"/>
          </a:p>
        </p:txBody>
      </p:sp>
      <p:sp>
        <p:nvSpPr>
          <p:cNvPr id="2" name="Google Shape;342;p33">
            <a:extLst>
              <a:ext uri="{FF2B5EF4-FFF2-40B4-BE49-F238E27FC236}">
                <a16:creationId xmlns:a16="http://schemas.microsoft.com/office/drawing/2014/main" id="{DD081D5A-BC68-B947-56E3-086EA314985C}"/>
              </a:ext>
            </a:extLst>
          </p:cNvPr>
          <p:cNvSpPr txBox="1">
            <a:spLocks noGrp="1"/>
          </p:cNvSpPr>
          <p:nvPr>
            <p:ph type="subTitle" idx="1"/>
          </p:nvPr>
        </p:nvSpPr>
        <p:spPr>
          <a:xfrm>
            <a:off x="219456" y="529839"/>
            <a:ext cx="8522208" cy="3627633"/>
          </a:xfrm>
          <a:prstGeom prst="rect">
            <a:avLst/>
          </a:prstGeom>
        </p:spPr>
        <p:txBody>
          <a:bodyPr spcFirstLastPara="1" wrap="square" lIns="91425" tIns="91425" rIns="91425" bIns="91425" anchor="t" anchorCtr="0">
            <a:noAutofit/>
          </a:bodyPr>
          <a:lstStyle/>
          <a:p>
            <a:pPr marL="285750" indent="-285750">
              <a:buFontTx/>
              <a:buChar char="-"/>
            </a:pPr>
            <a:r>
              <a:rPr lang="en-US" sz="1800" dirty="0"/>
              <a:t>Conclusion:</a:t>
            </a:r>
          </a:p>
          <a:p>
            <a:pPr marL="285750" indent="-285750">
              <a:buFontTx/>
              <a:buChar char="-"/>
            </a:pPr>
            <a:endParaRPr lang="en-US" sz="1800" dirty="0"/>
          </a:p>
          <a:p>
            <a:pPr marL="0" indent="0"/>
            <a:r>
              <a:rPr lang="en-US" sz="1600" dirty="0"/>
              <a:t>- </a:t>
            </a:r>
            <a:r>
              <a:rPr lang="en-US" sz="1600" dirty="0" err="1"/>
              <a:t>JamSpell</a:t>
            </a:r>
            <a:r>
              <a:rPr lang="en-US" sz="1600" dirty="0"/>
              <a:t> demonstrates a stronger ability to make corrections in sentences that rely on context compared to </a:t>
            </a:r>
            <a:r>
              <a:rPr lang="en-US" sz="1600" dirty="0" err="1"/>
              <a:t>Spello</a:t>
            </a:r>
            <a:r>
              <a:rPr lang="en-US" sz="1600" dirty="0"/>
              <a:t>. However, both models still face challenges when dealing with complex sentences or text that contains multiple errors.</a:t>
            </a:r>
          </a:p>
          <a:p>
            <a:pPr marL="0" indent="0"/>
            <a:r>
              <a:rPr lang="en-US" sz="1600" dirty="0"/>
              <a:t>While </a:t>
            </a:r>
            <a:r>
              <a:rPr lang="en-US" sz="1600" dirty="0" err="1"/>
              <a:t>JamSpell's</a:t>
            </a:r>
            <a:r>
              <a:rPr lang="en-US" sz="1600" dirty="0"/>
              <a:t> language model, edit distance, phonetic similarity, and ability to use contextual information provide it with an advantage in making contextually appropriate corrections, it is important to note that no model is perfect. Both </a:t>
            </a:r>
            <a:r>
              <a:rPr lang="en-US" sz="1600" dirty="0" err="1"/>
              <a:t>Spello</a:t>
            </a:r>
            <a:r>
              <a:rPr lang="en-US" sz="1600" dirty="0"/>
              <a:t> and </a:t>
            </a:r>
            <a:r>
              <a:rPr lang="en-US" sz="1600" dirty="0" err="1"/>
              <a:t>JamSpell</a:t>
            </a:r>
            <a:r>
              <a:rPr lang="en-US" sz="1600" dirty="0"/>
              <a:t> have their limitations and may not always produce the desired output, especially when dealing with complex sentences or text that contains multiple errors.</a:t>
            </a:r>
          </a:p>
          <a:p>
            <a:pPr marL="0" lvl="0" indent="0" algn="l" rtl="0">
              <a:spcBef>
                <a:spcPts val="0"/>
              </a:spcBef>
              <a:spcAft>
                <a:spcPts val="0"/>
              </a:spcAft>
              <a:buNone/>
            </a:pPr>
            <a:endParaRPr lang="en-US" sz="1600" b="1" dirty="0"/>
          </a:p>
        </p:txBody>
      </p:sp>
    </p:spTree>
    <p:extLst>
      <p:ext uri="{BB962C8B-B14F-4D97-AF65-F5344CB8AC3E}">
        <p14:creationId xmlns:p14="http://schemas.microsoft.com/office/powerpoint/2010/main" val="1782013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56</a:t>
            </a:fld>
            <a:endParaRPr dirty="0"/>
          </a:p>
        </p:txBody>
      </p:sp>
      <p:sp>
        <p:nvSpPr>
          <p:cNvPr id="2" name="Google Shape;342;p33">
            <a:extLst>
              <a:ext uri="{FF2B5EF4-FFF2-40B4-BE49-F238E27FC236}">
                <a16:creationId xmlns:a16="http://schemas.microsoft.com/office/drawing/2014/main" id="{838E2C25-1B60-369C-3949-797712A0406E}"/>
              </a:ext>
            </a:extLst>
          </p:cNvPr>
          <p:cNvSpPr txBox="1">
            <a:spLocks noGrp="1"/>
          </p:cNvSpPr>
          <p:nvPr>
            <p:ph type="subTitle" idx="1"/>
          </p:nvPr>
        </p:nvSpPr>
        <p:spPr>
          <a:xfrm>
            <a:off x="276502" y="320956"/>
            <a:ext cx="8590996" cy="2683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6- </a:t>
            </a:r>
            <a:r>
              <a:rPr lang="en-US" sz="1600" b="1" dirty="0" err="1"/>
              <a:t>Symspell</a:t>
            </a:r>
            <a:r>
              <a:rPr lang="en-US" sz="1600" b="1" dirty="0"/>
              <a:t> </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 </a:t>
            </a:r>
            <a:r>
              <a:rPr lang="en-US" sz="1200" dirty="0" err="1"/>
              <a:t>SymSpell</a:t>
            </a:r>
            <a:r>
              <a:rPr lang="en-US" sz="1200" dirty="0"/>
              <a:t> is a Python library for spell checking and correction. It uses the Symmetric Delete spelling correction algorithm, which is highly efficient and accurate. The library provides a </a:t>
            </a:r>
            <a:r>
              <a:rPr lang="en-US" sz="1200" dirty="0" err="1"/>
              <a:t>SymSpell</a:t>
            </a:r>
            <a:r>
              <a:rPr lang="en-US" sz="1200" dirty="0"/>
              <a:t> class with methods for looking up words and compound words in the dictionary and getting suggestions for correcting their spelling. The suggestions are based on the frequency of the words in the dictionary and the edit distance between the misspelled word and the correct word. </a:t>
            </a:r>
          </a:p>
          <a:p>
            <a:pPr marL="342900" lvl="0" indent="-342900" algn="l" rtl="0">
              <a:spcBef>
                <a:spcPts val="0"/>
              </a:spcBef>
              <a:spcAft>
                <a:spcPts val="0"/>
              </a:spcAft>
              <a:buAutoNum type="arabicPeriod"/>
            </a:pPr>
            <a:endParaRPr lang="en-US" sz="1200" dirty="0"/>
          </a:p>
          <a:p>
            <a:pPr marL="0" lvl="0" indent="0" algn="l" rtl="0">
              <a:spcBef>
                <a:spcPts val="0"/>
              </a:spcBef>
              <a:spcAft>
                <a:spcPts val="0"/>
              </a:spcAft>
            </a:pPr>
            <a:r>
              <a:rPr lang="en-US" sz="1200" dirty="0"/>
              <a:t>- </a:t>
            </a:r>
            <a:r>
              <a:rPr lang="en-US" sz="1200" dirty="0" err="1"/>
              <a:t>SymSpell</a:t>
            </a:r>
            <a:r>
              <a:rPr lang="en-US" sz="1200" dirty="0"/>
              <a:t> uses the </a:t>
            </a:r>
            <a:r>
              <a:rPr lang="en-US" sz="1200" dirty="0" err="1"/>
              <a:t>LookupCompound</a:t>
            </a:r>
            <a:r>
              <a:rPr lang="en-US" sz="1200" dirty="0"/>
              <a:t> function to perform compound-aware automatic spelling correction of multi-word input strings. This function is designed to handle various types of errors that can occur in compound words, including splitting errors, concatenation errors, substitution errors, transposition errors, deletion errors, and insertion errors. It is particularly useful for languages where compound words are common and can be challenging to correct</a:t>
            </a:r>
            <a:r>
              <a:rPr lang="en-US" dirty="0"/>
              <a:t>.</a:t>
            </a:r>
          </a:p>
          <a:p>
            <a:pPr marL="342900" lvl="0" indent="-342900" algn="l" rtl="0">
              <a:spcBef>
                <a:spcPts val="0"/>
              </a:spcBef>
              <a:spcAft>
                <a:spcPts val="0"/>
              </a:spcAft>
              <a:buAutoNum type="arabicPeriod"/>
            </a:pPr>
            <a:endParaRPr lang="en-US" sz="1600" dirty="0"/>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pic>
        <p:nvPicPr>
          <p:cNvPr id="6" name="Picture 5">
            <a:extLst>
              <a:ext uri="{FF2B5EF4-FFF2-40B4-BE49-F238E27FC236}">
                <a16:creationId xmlns:a16="http://schemas.microsoft.com/office/drawing/2014/main" id="{442C3AB2-3196-D7C4-4C88-57BB59658950}"/>
              </a:ext>
            </a:extLst>
          </p:cNvPr>
          <p:cNvPicPr>
            <a:picLocks noChangeAspect="1"/>
          </p:cNvPicPr>
          <p:nvPr/>
        </p:nvPicPr>
        <p:blipFill>
          <a:blip r:embed="rId3"/>
          <a:stretch>
            <a:fillRect/>
          </a:stretch>
        </p:blipFill>
        <p:spPr>
          <a:xfrm>
            <a:off x="411133" y="3004499"/>
            <a:ext cx="8004742" cy="1548518"/>
          </a:xfrm>
          <a:prstGeom prst="rect">
            <a:avLst/>
          </a:prstGeom>
        </p:spPr>
      </p:pic>
    </p:spTree>
    <p:extLst>
      <p:ext uri="{BB962C8B-B14F-4D97-AF65-F5344CB8AC3E}">
        <p14:creationId xmlns:p14="http://schemas.microsoft.com/office/powerpoint/2010/main" val="3219969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57</a:t>
            </a:fld>
            <a:endParaRPr dirty="0"/>
          </a:p>
        </p:txBody>
      </p:sp>
      <p:pic>
        <p:nvPicPr>
          <p:cNvPr id="2" name="Google Shape;2342;p124">
            <a:extLst>
              <a:ext uri="{FF2B5EF4-FFF2-40B4-BE49-F238E27FC236}">
                <a16:creationId xmlns:a16="http://schemas.microsoft.com/office/drawing/2014/main" id="{F53FCD5D-99FC-E1F6-2ED5-D93ADC02AE5A}"/>
              </a:ext>
            </a:extLst>
          </p:cNvPr>
          <p:cNvPicPr preferRelativeResize="0"/>
          <p:nvPr/>
        </p:nvPicPr>
        <p:blipFill>
          <a:blip r:embed="rId3">
            <a:alphaModFix/>
          </a:blip>
          <a:stretch>
            <a:fillRect/>
          </a:stretch>
        </p:blipFill>
        <p:spPr>
          <a:xfrm>
            <a:off x="433724" y="766287"/>
            <a:ext cx="3829050" cy="923925"/>
          </a:xfrm>
          <a:prstGeom prst="rect">
            <a:avLst/>
          </a:prstGeom>
          <a:noFill/>
          <a:ln>
            <a:noFill/>
          </a:ln>
        </p:spPr>
      </p:pic>
      <p:sp>
        <p:nvSpPr>
          <p:cNvPr id="3" name="Google Shape;2343;p124">
            <a:extLst>
              <a:ext uri="{FF2B5EF4-FFF2-40B4-BE49-F238E27FC236}">
                <a16:creationId xmlns:a16="http://schemas.microsoft.com/office/drawing/2014/main" id="{AB229B8A-3988-25A1-88ED-7D893EFC479A}"/>
              </a:ext>
            </a:extLst>
          </p:cNvPr>
          <p:cNvSpPr txBox="1"/>
          <p:nvPr/>
        </p:nvSpPr>
        <p:spPr>
          <a:xfrm>
            <a:off x="2767325" y="2808000"/>
            <a:ext cx="6389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accent2"/>
              </a:solidFill>
              <a:latin typeface="Manjari"/>
              <a:ea typeface="Manjari"/>
              <a:cs typeface="Manjari"/>
              <a:sym typeface="Manjari"/>
            </a:endParaRPr>
          </a:p>
        </p:txBody>
      </p:sp>
      <p:pic>
        <p:nvPicPr>
          <p:cNvPr id="4" name="Google Shape;2344;p124">
            <a:extLst>
              <a:ext uri="{FF2B5EF4-FFF2-40B4-BE49-F238E27FC236}">
                <a16:creationId xmlns:a16="http://schemas.microsoft.com/office/drawing/2014/main" id="{25495B32-7F74-4A06-6C96-70C9D7F7F3BB}"/>
              </a:ext>
            </a:extLst>
          </p:cNvPr>
          <p:cNvPicPr preferRelativeResize="0"/>
          <p:nvPr/>
        </p:nvPicPr>
        <p:blipFill>
          <a:blip r:embed="rId4">
            <a:alphaModFix/>
          </a:blip>
          <a:stretch>
            <a:fillRect/>
          </a:stretch>
        </p:blipFill>
        <p:spPr>
          <a:xfrm>
            <a:off x="4570332" y="769300"/>
            <a:ext cx="4213425" cy="952500"/>
          </a:xfrm>
          <a:prstGeom prst="rect">
            <a:avLst/>
          </a:prstGeom>
          <a:noFill/>
          <a:ln>
            <a:noFill/>
          </a:ln>
        </p:spPr>
      </p:pic>
      <p:pic>
        <p:nvPicPr>
          <p:cNvPr id="5" name="Google Shape;2346;p124">
            <a:extLst>
              <a:ext uri="{FF2B5EF4-FFF2-40B4-BE49-F238E27FC236}">
                <a16:creationId xmlns:a16="http://schemas.microsoft.com/office/drawing/2014/main" id="{B243AA13-0D11-A392-C015-DE1A4D790F88}"/>
              </a:ext>
            </a:extLst>
          </p:cNvPr>
          <p:cNvPicPr preferRelativeResize="0"/>
          <p:nvPr/>
        </p:nvPicPr>
        <p:blipFill>
          <a:blip r:embed="rId5">
            <a:alphaModFix/>
          </a:blip>
          <a:stretch>
            <a:fillRect/>
          </a:stretch>
        </p:blipFill>
        <p:spPr>
          <a:xfrm>
            <a:off x="686236" y="2176975"/>
            <a:ext cx="7515650" cy="910350"/>
          </a:xfrm>
          <a:prstGeom prst="rect">
            <a:avLst/>
          </a:prstGeom>
          <a:noFill/>
          <a:ln>
            <a:noFill/>
          </a:ln>
        </p:spPr>
      </p:pic>
      <p:pic>
        <p:nvPicPr>
          <p:cNvPr id="6" name="Google Shape;2347;p124">
            <a:extLst>
              <a:ext uri="{FF2B5EF4-FFF2-40B4-BE49-F238E27FC236}">
                <a16:creationId xmlns:a16="http://schemas.microsoft.com/office/drawing/2014/main" id="{27BFD86C-FAA4-4AD2-7AAD-1751F48E4DAA}"/>
              </a:ext>
            </a:extLst>
          </p:cNvPr>
          <p:cNvPicPr preferRelativeResize="0"/>
          <p:nvPr/>
        </p:nvPicPr>
        <p:blipFill>
          <a:blip r:embed="rId6">
            <a:alphaModFix/>
          </a:blip>
          <a:stretch>
            <a:fillRect/>
          </a:stretch>
        </p:blipFill>
        <p:spPr>
          <a:xfrm>
            <a:off x="1381288" y="3463850"/>
            <a:ext cx="7515573" cy="910350"/>
          </a:xfrm>
          <a:prstGeom prst="rect">
            <a:avLst/>
          </a:prstGeom>
          <a:noFill/>
          <a:ln>
            <a:noFill/>
          </a:ln>
        </p:spPr>
      </p:pic>
      <p:sp>
        <p:nvSpPr>
          <p:cNvPr id="7" name="TextBox 6">
            <a:extLst>
              <a:ext uri="{FF2B5EF4-FFF2-40B4-BE49-F238E27FC236}">
                <a16:creationId xmlns:a16="http://schemas.microsoft.com/office/drawing/2014/main" id="{274F888E-0F63-1B7B-AB9D-7486F6FB9C2E}"/>
              </a:ext>
            </a:extLst>
          </p:cNvPr>
          <p:cNvSpPr txBox="1"/>
          <p:nvPr/>
        </p:nvSpPr>
        <p:spPr>
          <a:xfrm>
            <a:off x="126166" y="937773"/>
            <a:ext cx="560070" cy="307777"/>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Ø"/>
            </a:pPr>
            <a:r>
              <a:rPr lang="en-US" dirty="0">
                <a:solidFill>
                  <a:schemeClr val="accent2"/>
                </a:solidFill>
                <a:latin typeface="Manjari"/>
                <a:ea typeface="Manjari"/>
                <a:cs typeface="Manjari"/>
                <a:sym typeface="Manjari"/>
              </a:rPr>
              <a:t>.</a:t>
            </a:r>
          </a:p>
        </p:txBody>
      </p:sp>
      <p:sp>
        <p:nvSpPr>
          <p:cNvPr id="8" name="TextBox 7">
            <a:extLst>
              <a:ext uri="{FF2B5EF4-FFF2-40B4-BE49-F238E27FC236}">
                <a16:creationId xmlns:a16="http://schemas.microsoft.com/office/drawing/2014/main" id="{127ED23D-C965-E2E7-093F-66F6B240952C}"/>
              </a:ext>
            </a:extLst>
          </p:cNvPr>
          <p:cNvSpPr txBox="1"/>
          <p:nvPr/>
        </p:nvSpPr>
        <p:spPr>
          <a:xfrm>
            <a:off x="291735" y="2478261"/>
            <a:ext cx="560070" cy="307777"/>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Ø"/>
            </a:pPr>
            <a:r>
              <a:rPr lang="en-US" dirty="0">
                <a:solidFill>
                  <a:schemeClr val="accent2"/>
                </a:solidFill>
                <a:latin typeface="Manjari"/>
                <a:ea typeface="Manjari"/>
                <a:cs typeface="Manjari"/>
                <a:sym typeface="Manjari"/>
              </a:rPr>
              <a:t>.</a:t>
            </a:r>
          </a:p>
        </p:txBody>
      </p:sp>
    </p:spTree>
    <p:extLst>
      <p:ext uri="{BB962C8B-B14F-4D97-AF65-F5344CB8AC3E}">
        <p14:creationId xmlns:p14="http://schemas.microsoft.com/office/powerpoint/2010/main" val="3100180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58</a:t>
            </a:fld>
            <a:endParaRPr dirty="0"/>
          </a:p>
        </p:txBody>
      </p:sp>
      <p:sp>
        <p:nvSpPr>
          <p:cNvPr id="2" name="Google Shape;342;p33">
            <a:extLst>
              <a:ext uri="{FF2B5EF4-FFF2-40B4-BE49-F238E27FC236}">
                <a16:creationId xmlns:a16="http://schemas.microsoft.com/office/drawing/2014/main" id="{78962CBA-C9A7-5D75-06E5-71959E6EFAD3}"/>
              </a:ext>
            </a:extLst>
          </p:cNvPr>
          <p:cNvSpPr txBox="1">
            <a:spLocks noGrp="1"/>
          </p:cNvSpPr>
          <p:nvPr>
            <p:ph type="subTitle" idx="1"/>
          </p:nvPr>
        </p:nvSpPr>
        <p:spPr>
          <a:xfrm>
            <a:off x="280416" y="529839"/>
            <a:ext cx="8729472" cy="3591057"/>
          </a:xfrm>
          <a:prstGeom prst="rect">
            <a:avLst/>
          </a:prstGeom>
        </p:spPr>
        <p:txBody>
          <a:bodyPr spcFirstLastPara="1" wrap="square" lIns="91425" tIns="91425" rIns="91425" bIns="91425" anchor="t" anchorCtr="0">
            <a:noAutofit/>
          </a:bodyPr>
          <a:lstStyle/>
          <a:p>
            <a:pPr marL="285750" indent="-285750">
              <a:buFontTx/>
              <a:buChar char="-"/>
            </a:pPr>
            <a:r>
              <a:rPr lang="en-US" sz="1800" dirty="0"/>
              <a:t>Conclusion:</a:t>
            </a:r>
          </a:p>
          <a:p>
            <a:pPr marL="285750" indent="-285750">
              <a:buFontTx/>
              <a:buChar char="-"/>
            </a:pPr>
            <a:endParaRPr lang="en-US" sz="1800" dirty="0"/>
          </a:p>
          <a:p>
            <a:pPr marL="0" indent="0"/>
            <a:r>
              <a:rPr lang="en-US" sz="1600" dirty="0"/>
              <a:t>- </a:t>
            </a:r>
            <a:r>
              <a:rPr lang="en-US" sz="1600" dirty="0" err="1"/>
              <a:t>SymSpell</a:t>
            </a:r>
            <a:r>
              <a:rPr lang="en-US" sz="1600" dirty="0"/>
              <a:t> is a robust spelling correction algorithm renowned for its proficiency in correcting both individual words and entire sentences, especially adept at handling compound words and detecting spacing errors. However, for context-dependent corrections, </a:t>
            </a:r>
            <a:r>
              <a:rPr lang="en-US" sz="1600" dirty="0" err="1"/>
              <a:t>JamSpell</a:t>
            </a:r>
            <a:r>
              <a:rPr lang="en-US" sz="1600" dirty="0"/>
              <a:t> may offer advantages due to its utilization of language models to gauge word correctness within context, enabling more contextually relevant suggestions. </a:t>
            </a:r>
            <a:r>
              <a:rPr lang="en-US" sz="1600" dirty="0" err="1"/>
              <a:t>JamSpell</a:t>
            </a:r>
            <a:r>
              <a:rPr lang="en-US" sz="1600" dirty="0"/>
              <a:t> further leverages phonetic similarity and contextual cues for improved correction accuracy. While </a:t>
            </a:r>
            <a:r>
              <a:rPr lang="en-US" sz="1600" dirty="0" err="1"/>
              <a:t>SymSpell</a:t>
            </a:r>
            <a:r>
              <a:rPr lang="en-US" sz="1600" dirty="0"/>
              <a:t> excels in general word and sentence corrections, </a:t>
            </a:r>
            <a:r>
              <a:rPr lang="en-US" sz="1600" dirty="0" err="1"/>
              <a:t>JamSpell's</a:t>
            </a:r>
            <a:r>
              <a:rPr lang="en-US" sz="1600" dirty="0"/>
              <a:t> contextual approach may be preferable for tasks heavily reliant on context. Ultimately, the choice between them hinges on the specific needs of the text processing task.</a:t>
            </a:r>
          </a:p>
          <a:p>
            <a:pPr marL="0" lvl="0" indent="0" algn="l" rtl="0">
              <a:spcBef>
                <a:spcPts val="0"/>
              </a:spcBef>
              <a:spcAft>
                <a:spcPts val="0"/>
              </a:spcAft>
              <a:buNone/>
            </a:pPr>
            <a:endParaRPr lang="en-US" sz="1600" b="1" dirty="0"/>
          </a:p>
        </p:txBody>
      </p:sp>
    </p:spTree>
    <p:extLst>
      <p:ext uri="{BB962C8B-B14F-4D97-AF65-F5344CB8AC3E}">
        <p14:creationId xmlns:p14="http://schemas.microsoft.com/office/powerpoint/2010/main" val="36399411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59</a:t>
            </a:fld>
            <a:endParaRPr dirty="0"/>
          </a:p>
        </p:txBody>
      </p:sp>
      <p:sp>
        <p:nvSpPr>
          <p:cNvPr id="5" name="Google Shape;342;p33">
            <a:extLst>
              <a:ext uri="{FF2B5EF4-FFF2-40B4-BE49-F238E27FC236}">
                <a16:creationId xmlns:a16="http://schemas.microsoft.com/office/drawing/2014/main" id="{24271703-C601-1006-B2DA-8F9430ECAF39}"/>
              </a:ext>
            </a:extLst>
          </p:cNvPr>
          <p:cNvSpPr txBox="1">
            <a:spLocks noGrp="1"/>
          </p:cNvSpPr>
          <p:nvPr>
            <p:ph type="subTitle" idx="1"/>
          </p:nvPr>
        </p:nvSpPr>
        <p:spPr>
          <a:xfrm>
            <a:off x="215122" y="316992"/>
            <a:ext cx="9131808" cy="48265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t>- The combination of </a:t>
            </a:r>
            <a:r>
              <a:rPr lang="en-US" sz="2000" b="1" dirty="0" err="1"/>
              <a:t>SymSpell</a:t>
            </a:r>
            <a:r>
              <a:rPr lang="en-US" sz="2000" b="1" dirty="0"/>
              <a:t>, </a:t>
            </a:r>
            <a:r>
              <a:rPr lang="en-US" sz="2000" b="1" dirty="0" err="1"/>
              <a:t>JamSpell</a:t>
            </a:r>
            <a:r>
              <a:rPr lang="en-US" sz="2000" b="1" dirty="0"/>
              <a:t>, and </a:t>
            </a:r>
            <a:r>
              <a:rPr lang="en-US" sz="2000" b="1" dirty="0" err="1"/>
              <a:t>Pyspellchecker</a:t>
            </a:r>
            <a:r>
              <a:rPr lang="en-US" sz="2400" b="1" dirty="0"/>
              <a:t> :</a:t>
            </a:r>
          </a:p>
          <a:p>
            <a:pPr marL="0" lvl="0" indent="0" algn="l" rtl="0">
              <a:spcBef>
                <a:spcPts val="0"/>
              </a:spcBef>
              <a:spcAft>
                <a:spcPts val="0"/>
              </a:spcAft>
              <a:buNone/>
            </a:pPr>
            <a:r>
              <a:rPr lang="en-US" dirty="0"/>
              <a:t>The combination of </a:t>
            </a:r>
            <a:r>
              <a:rPr lang="en-US" dirty="0" err="1"/>
              <a:t>SymSpell</a:t>
            </a:r>
            <a:r>
              <a:rPr lang="en-US" dirty="0"/>
              <a:t>, </a:t>
            </a:r>
            <a:r>
              <a:rPr lang="en-US" dirty="0" err="1"/>
              <a:t>JamSpell</a:t>
            </a:r>
            <a:r>
              <a:rPr lang="en-US" dirty="0"/>
              <a:t>, and </a:t>
            </a:r>
            <a:r>
              <a:rPr lang="en-US" dirty="0" err="1"/>
              <a:t>Pyspellchecker</a:t>
            </a:r>
            <a:r>
              <a:rPr lang="en-US" dirty="0"/>
              <a:t> can provide a comprehensive approach to text correction, leveraging the strengths of each technique to address different types of errors. Here's how the combination could work:</a:t>
            </a:r>
          </a:p>
          <a:p>
            <a:pPr marL="342900" lvl="0" indent="-342900" algn="l" rtl="0">
              <a:spcBef>
                <a:spcPts val="0"/>
              </a:spcBef>
              <a:spcAft>
                <a:spcPts val="0"/>
              </a:spcAft>
              <a:buFont typeface="+mj-lt"/>
              <a:buAutoNum type="arabicParenR"/>
            </a:pPr>
            <a:r>
              <a:rPr lang="en-US" dirty="0" err="1"/>
              <a:t>SymSpell</a:t>
            </a:r>
            <a:r>
              <a:rPr lang="en-US" dirty="0"/>
              <a:t>: Use </a:t>
            </a:r>
            <a:r>
              <a:rPr lang="en-US" dirty="0" err="1"/>
              <a:t>SymSpell</a:t>
            </a:r>
            <a:r>
              <a:rPr lang="en-US" dirty="0"/>
              <a:t> first to address errors where a space has been mistakenly inserted within a correct word, leading to two incorrect terms, or where a space has been mistakenly omitted between two correct words, leading to one incorrect combined term. </a:t>
            </a:r>
            <a:r>
              <a:rPr lang="en-US" dirty="0" err="1"/>
              <a:t>SymSpell's</a:t>
            </a:r>
            <a:r>
              <a:rPr lang="en-US" dirty="0"/>
              <a:t> compound-aware automatic spelling correction capabilities make it well-suited for this task.</a:t>
            </a:r>
          </a:p>
          <a:p>
            <a:pPr marL="342900" lvl="0" indent="-342900" algn="l" rtl="0">
              <a:spcBef>
                <a:spcPts val="0"/>
              </a:spcBef>
              <a:spcAft>
                <a:spcPts val="0"/>
              </a:spcAft>
              <a:buFont typeface="+mj-lt"/>
              <a:buAutoNum type="arabicParenR"/>
            </a:pPr>
            <a:r>
              <a:rPr lang="en-US" dirty="0" err="1"/>
              <a:t>JamSpell</a:t>
            </a:r>
            <a:r>
              <a:rPr lang="en-US" dirty="0"/>
              <a:t>: Next, use </a:t>
            </a:r>
            <a:r>
              <a:rPr lang="en-US" dirty="0" err="1"/>
              <a:t>JamSpell</a:t>
            </a:r>
            <a:r>
              <a:rPr lang="en-US" dirty="0"/>
              <a:t> to address context-based errors. </a:t>
            </a:r>
            <a:r>
              <a:rPr lang="en-US" dirty="0" err="1"/>
              <a:t>JamSpell's</a:t>
            </a:r>
            <a:r>
              <a:rPr lang="en-US" dirty="0"/>
              <a:t> language model, edit distance, phonetic similarity, and ability to use contextual information can help make more contextually appropriate corrections.</a:t>
            </a:r>
          </a:p>
          <a:p>
            <a:pPr marL="342900" lvl="0" indent="-342900" algn="l" rtl="0">
              <a:spcBef>
                <a:spcPts val="0"/>
              </a:spcBef>
              <a:spcAft>
                <a:spcPts val="0"/>
              </a:spcAft>
              <a:buFont typeface="+mj-lt"/>
              <a:buAutoNum type="arabicParenR"/>
            </a:pPr>
            <a:r>
              <a:rPr lang="en-US" dirty="0" err="1"/>
              <a:t>Pyspellchecker</a:t>
            </a:r>
            <a:r>
              <a:rPr lang="en-US" dirty="0"/>
              <a:t>: Finally, use </a:t>
            </a:r>
            <a:r>
              <a:rPr lang="en-US" dirty="0" err="1"/>
              <a:t>Pyspellchecker</a:t>
            </a:r>
            <a:r>
              <a:rPr lang="en-US" dirty="0"/>
              <a:t> to ensure the individual words are correct. </a:t>
            </a:r>
            <a:r>
              <a:rPr lang="en-US" dirty="0" err="1"/>
              <a:t>Pyspellchecker's</a:t>
            </a:r>
            <a:r>
              <a:rPr lang="en-US" dirty="0"/>
              <a:t> spell-checking capabilities can help catch any remaining spelling errors that </a:t>
            </a:r>
            <a:r>
              <a:rPr lang="en-US" dirty="0" err="1"/>
              <a:t>SymSpell</a:t>
            </a:r>
            <a:r>
              <a:rPr lang="en-US" dirty="0"/>
              <a:t> and </a:t>
            </a:r>
            <a:r>
              <a:rPr lang="en-US" dirty="0" err="1"/>
              <a:t>JamSpell</a:t>
            </a:r>
            <a:r>
              <a:rPr lang="en-US" dirty="0"/>
              <a:t> may have missed.</a:t>
            </a:r>
          </a:p>
          <a:p>
            <a:pPr marL="0" lvl="0" indent="0" algn="l" rtl="0">
              <a:spcBef>
                <a:spcPts val="0"/>
              </a:spcBef>
              <a:spcAft>
                <a:spcPts val="0"/>
              </a:spcAft>
              <a:buNone/>
            </a:pPr>
            <a:r>
              <a:rPr lang="en-US" dirty="0"/>
              <a:t>By combining these techniques, you can create a more robust and accurate text correction system that can handle a wide range of errors, from simple spelling mistakes to more complex context-based errors.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10983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3"/>
          <p:cNvSpPr txBox="1">
            <a:spLocks noGrp="1"/>
          </p:cNvSpPr>
          <p:nvPr>
            <p:ph type="subTitle" idx="1"/>
          </p:nvPr>
        </p:nvSpPr>
        <p:spPr>
          <a:xfrm>
            <a:off x="548640" y="896555"/>
            <a:ext cx="7814425" cy="33503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Optical Character Recognition (OCR) is a transformative technology that converts text from images or scanned documents into machine-readable data. This process enhances efficiency, facilitates data analytics, and integrates seamlessly into modern workflows. OCR plays a crucial role in various industries, such as finance, healthcare, legal, and education, streamlining processes and improving accessibility.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problem with traditional OCR systems lies in their limitations in recognizing and extracting content from handwritten text. Inaccuracies and misinterpretations often occur without smart correction algorithms. Our goal is to address these challenges by developing an OCR system that demonstrates proficiency in accurately recognizing both printed and handwritten text.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912624" y="1921700"/>
            <a:ext cx="489723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GB" sz="3600" dirty="0"/>
            </a:br>
            <a:r>
              <a:rPr lang="en-GB" sz="3600" dirty="0"/>
              <a:t>Dataset </a:t>
            </a:r>
            <a:br>
              <a:rPr lang="en-GB" sz="3600" dirty="0"/>
            </a:br>
            <a:endParaRPr lang="en-GB" sz="3600" dirty="0"/>
          </a:p>
        </p:txBody>
      </p:sp>
      <p:sp>
        <p:nvSpPr>
          <p:cNvPr id="331" name="Google Shape;331;p32"/>
          <p:cNvSpPr txBox="1">
            <a:spLocks noGrp="1"/>
          </p:cNvSpPr>
          <p:nvPr>
            <p:ph type="title" idx="2"/>
          </p:nvPr>
        </p:nvSpPr>
        <p:spPr>
          <a:xfrm>
            <a:off x="1675172" y="1868008"/>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60</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769098"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2"/>
          <p:cNvSpPr/>
          <p:nvPr/>
        </p:nvSpPr>
        <p:spPr>
          <a:xfrm>
            <a:off x="7737812"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216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61</a:t>
            </a:fld>
            <a:endParaRPr dirty="0"/>
          </a:p>
        </p:txBody>
      </p:sp>
      <p:sp>
        <p:nvSpPr>
          <p:cNvPr id="4" name="Google Shape;342;p33">
            <a:extLst>
              <a:ext uri="{FF2B5EF4-FFF2-40B4-BE49-F238E27FC236}">
                <a16:creationId xmlns:a16="http://schemas.microsoft.com/office/drawing/2014/main" id="{673060C2-76B3-837B-D8CA-15749DFC235A}"/>
              </a:ext>
            </a:extLst>
          </p:cNvPr>
          <p:cNvSpPr txBox="1">
            <a:spLocks noGrp="1"/>
          </p:cNvSpPr>
          <p:nvPr>
            <p:ph type="subTitle" idx="1"/>
          </p:nvPr>
        </p:nvSpPr>
        <p:spPr>
          <a:xfrm>
            <a:off x="215122" y="384628"/>
            <a:ext cx="8783735" cy="4758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gathered diverse datasets of printed and handwritten documents from several reputable sources to train and evaluate our models effectively.</a:t>
            </a:r>
          </a:p>
          <a:p>
            <a:pPr marL="0" lvl="0" indent="0" algn="l" rtl="0">
              <a:spcBef>
                <a:spcPts val="0"/>
              </a:spcBef>
              <a:spcAft>
                <a:spcPts val="0"/>
              </a:spcAft>
              <a:buNone/>
            </a:pPr>
            <a:r>
              <a:rPr lang="en-US" dirty="0"/>
              <a:t>Sites and Sources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MNIST Database: </a:t>
            </a:r>
            <a:r>
              <a:rPr lang="en-US" dirty="0"/>
              <a:t>A widely used database for handwritten digits, providing a foundational dataset for training handwritten recognition models.</a:t>
            </a:r>
          </a:p>
          <a:p>
            <a:pPr marL="0" lvl="0" indent="0" algn="l" rtl="0">
              <a:spcBef>
                <a:spcPts val="0"/>
              </a:spcBef>
              <a:spcAft>
                <a:spcPts val="0"/>
              </a:spcAft>
              <a:buNone/>
            </a:pPr>
            <a:r>
              <a:rPr lang="en-US" b="1" dirty="0"/>
              <a:t>COCO Text Dataset: </a:t>
            </a:r>
            <a:r>
              <a:rPr lang="en-US" dirty="0"/>
              <a:t>A dataset containing complex scenes with dense text annotations, used to train our scene text recognition models.</a:t>
            </a:r>
          </a:p>
          <a:p>
            <a:pPr marL="0" lvl="0" indent="0" algn="l" rtl="0">
              <a:spcBef>
                <a:spcPts val="0"/>
              </a:spcBef>
              <a:spcAft>
                <a:spcPts val="0"/>
              </a:spcAft>
              <a:buNone/>
            </a:pPr>
            <a:r>
              <a:rPr lang="en-US" b="1" dirty="0"/>
              <a:t>IAM Handwriting Database: </a:t>
            </a:r>
            <a:r>
              <a:rPr lang="en-US" dirty="0"/>
              <a:t>A collection of handwritten English text samples, including forms, letters, and historical documents, used to train and test handwritten text recognition.</a:t>
            </a:r>
          </a:p>
          <a:p>
            <a:pPr marL="0" lvl="0" indent="0" algn="l" rtl="0">
              <a:spcBef>
                <a:spcPts val="0"/>
              </a:spcBef>
              <a:spcAft>
                <a:spcPts val="0"/>
              </a:spcAft>
              <a:buNone/>
            </a:pPr>
            <a:r>
              <a:rPr lang="en-US" b="1" dirty="0"/>
              <a:t>Synthetic Data Generation: </a:t>
            </a:r>
            <a:r>
              <a:rPr lang="en-US" dirty="0"/>
              <a:t>Additionally, synthetic datasets were generated using tools like Python scripting and augmentation techniques to diversify the training data and improve model generalization.</a:t>
            </a:r>
          </a:p>
          <a:p>
            <a:pPr marL="0" lvl="0" indent="0" algn="l" rtl="0">
              <a:spcBef>
                <a:spcPts val="0"/>
              </a:spcBef>
              <a:spcAft>
                <a:spcPts val="0"/>
              </a:spcAft>
              <a:buNone/>
            </a:pPr>
            <a:r>
              <a:rPr lang="en-US" dirty="0"/>
              <a:t>These datasets were selected for their diversity, ensuring our system's robustness across different text recognition tasks.</a:t>
            </a:r>
          </a:p>
        </p:txBody>
      </p:sp>
    </p:spTree>
    <p:extLst>
      <p:ext uri="{BB962C8B-B14F-4D97-AF65-F5344CB8AC3E}">
        <p14:creationId xmlns:p14="http://schemas.microsoft.com/office/powerpoint/2010/main" val="195759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304792" y="1913790"/>
            <a:ext cx="5175517" cy="13852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Application &amp; backend  connection</a:t>
            </a:r>
            <a:br>
              <a:rPr lang="en-US" sz="3600" dirty="0"/>
            </a:br>
            <a:endParaRPr lang="en-GB" sz="3600" dirty="0"/>
          </a:p>
        </p:txBody>
      </p:sp>
      <p:sp>
        <p:nvSpPr>
          <p:cNvPr id="331" name="Google Shape;331;p32"/>
          <p:cNvSpPr txBox="1">
            <a:spLocks noGrp="1"/>
          </p:cNvSpPr>
          <p:nvPr>
            <p:ph type="title" idx="2"/>
          </p:nvPr>
        </p:nvSpPr>
        <p:spPr>
          <a:xfrm>
            <a:off x="1114992" y="176464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EG" dirty="0"/>
              <a:t>0</a:t>
            </a:r>
            <a:r>
              <a:rPr lang="en" dirty="0"/>
              <a:t>9</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62</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6" name="Google Shape;336;p32"/>
          <p:cNvSpPr/>
          <p:nvPr/>
        </p:nvSpPr>
        <p:spPr>
          <a:xfrm>
            <a:off x="7737812"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959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63</a:t>
            </a:fld>
            <a:endParaRPr dirty="0"/>
          </a:p>
        </p:txBody>
      </p:sp>
      <p:sp>
        <p:nvSpPr>
          <p:cNvPr id="3" name="Google Shape;342;p33">
            <a:extLst>
              <a:ext uri="{FF2B5EF4-FFF2-40B4-BE49-F238E27FC236}">
                <a16:creationId xmlns:a16="http://schemas.microsoft.com/office/drawing/2014/main" id="{6F63A26E-C710-A941-D50D-5A0F4D905E8F}"/>
              </a:ext>
            </a:extLst>
          </p:cNvPr>
          <p:cNvSpPr txBox="1">
            <a:spLocks noGrp="1"/>
          </p:cNvSpPr>
          <p:nvPr>
            <p:ph type="subTitle" idx="1"/>
          </p:nvPr>
        </p:nvSpPr>
        <p:spPr>
          <a:xfrm>
            <a:off x="215122" y="384628"/>
            <a:ext cx="8783735" cy="4758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We began by developing two backend files:</a:t>
            </a:r>
            <a:endParaRPr lang="ar-EG" sz="1200" dirty="0"/>
          </a:p>
          <a:p>
            <a:pPr marL="457200" lvl="1" indent="0"/>
            <a:r>
              <a:rPr lang="en-US" sz="1200" dirty="0"/>
              <a:t>- Handwritten</a:t>
            </a:r>
            <a:endParaRPr lang="ar-EG" sz="1200" dirty="0"/>
          </a:p>
          <a:p>
            <a:pPr marL="457200" lvl="1" indent="0"/>
            <a:r>
              <a:rPr lang="en-US" sz="1200" dirty="0"/>
              <a:t>- Correction</a:t>
            </a:r>
          </a:p>
          <a:p>
            <a:pPr marL="0" lvl="0" indent="0" algn="l" rtl="0">
              <a:spcBef>
                <a:spcPts val="0"/>
              </a:spcBef>
              <a:spcAft>
                <a:spcPts val="0"/>
              </a:spcAft>
              <a:buNone/>
            </a:pPr>
            <a:r>
              <a:rPr lang="en-US" sz="1200" dirty="0"/>
              <a:t>To transform these backends into APIs accessible to a Flutter application we opted for the Flask framework.</a:t>
            </a:r>
          </a:p>
          <a:p>
            <a:pPr marL="0" lvl="0" indent="0" algn="l" rtl="0">
              <a:spcBef>
                <a:spcPts val="0"/>
              </a:spcBef>
              <a:spcAft>
                <a:spcPts val="0"/>
              </a:spcAft>
              <a:buNone/>
            </a:pPr>
            <a:r>
              <a:rPr lang="en-US" sz="1200" b="1" dirty="0"/>
              <a:t>Using Flask for API Development :</a:t>
            </a:r>
          </a:p>
          <a:p>
            <a:pPr marL="0" lvl="0" indent="0" algn="l" rtl="0">
              <a:spcBef>
                <a:spcPts val="0"/>
              </a:spcBef>
              <a:spcAft>
                <a:spcPts val="0"/>
              </a:spcAft>
              <a:buNone/>
            </a:pPr>
            <a:r>
              <a:rPr lang="en-US" sz="1200" dirty="0"/>
              <a:t>Flask: a micro web framework for Python, facilitated the conversion of our backend logic into RESTful APIs. This allowed us to expose functionalities such as text processing and correction through HTTP endpoints.</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b="1" dirty="0"/>
              <a:t>Integrating NGROK for Local Server Access:</a:t>
            </a:r>
          </a:p>
          <a:p>
            <a:pPr marL="0" lvl="0" indent="0" algn="l" rtl="0">
              <a:spcBef>
                <a:spcPts val="0"/>
              </a:spcBef>
              <a:spcAft>
                <a:spcPts val="0"/>
              </a:spcAft>
              <a:buNone/>
            </a:pPr>
            <a:r>
              <a:rPr lang="en-US" sz="1200" dirty="0"/>
              <a:t>To enable external access during development, we utilized NGROK. NGROK provided a secure way to expose our local Flask server to the internet, generating a temporary public URL (</a:t>
            </a:r>
            <a:r>
              <a:rPr lang="en-US" sz="1200" dirty="0" err="1"/>
              <a:t>BaseURL</a:t>
            </a:r>
            <a:r>
              <a:rPr lang="en-US" sz="1200" dirty="0"/>
              <a:t>) for our application to interact with the APIs.</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Benefits for Flutter Development </a:t>
            </a:r>
          </a:p>
          <a:p>
            <a:pPr marL="171450" lvl="0" indent="-171450" algn="l" rtl="0">
              <a:spcBef>
                <a:spcPts val="0"/>
              </a:spcBef>
              <a:spcAft>
                <a:spcPts val="0"/>
              </a:spcAft>
              <a:buFont typeface="Arial" panose="020B0604020202020204" pitchFamily="34" charset="0"/>
              <a:buChar char="•"/>
            </a:pPr>
            <a:r>
              <a:rPr lang="en-US" sz="1200" dirty="0"/>
              <a:t>Simplified Backend Interaction </a:t>
            </a:r>
          </a:p>
          <a:p>
            <a:pPr marL="171450" lvl="0" indent="-171450" algn="l" rtl="0">
              <a:spcBef>
                <a:spcPts val="0"/>
              </a:spcBef>
              <a:spcAft>
                <a:spcPts val="0"/>
              </a:spcAft>
              <a:buFont typeface="Arial" panose="020B0604020202020204" pitchFamily="34" charset="0"/>
              <a:buChar char="•"/>
            </a:pPr>
            <a:r>
              <a:rPr lang="en-US" sz="1200" dirty="0"/>
              <a:t>Efficient Testing</a:t>
            </a:r>
          </a:p>
          <a:p>
            <a:pPr marL="171450" lvl="0" indent="-171450" algn="l" rtl="0">
              <a:spcBef>
                <a:spcPts val="0"/>
              </a:spcBef>
              <a:spcAft>
                <a:spcPts val="0"/>
              </a:spcAft>
              <a:buFont typeface="Arial" panose="020B0604020202020204" pitchFamily="34" charset="0"/>
              <a:buChar char="•"/>
            </a:pPr>
            <a:r>
              <a:rPr lang="en-US" sz="1200" dirty="0"/>
              <a:t>Scalability and Maintenance</a:t>
            </a:r>
          </a:p>
          <a:p>
            <a:pPr marL="171450" lvl="0" indent="-171450" algn="l" rtl="0">
              <a:spcBef>
                <a:spcPts val="0"/>
              </a:spcBef>
              <a:spcAft>
                <a:spcPts val="0"/>
              </a:spcAft>
              <a:buFont typeface="Arial" panose="020B0604020202020204" pitchFamily="34" charset="0"/>
              <a:buChar char="•"/>
            </a:pPr>
            <a:endParaRPr lang="en-US" sz="1200" dirty="0"/>
          </a:p>
          <a:p>
            <a:pPr marL="0" lvl="0" indent="0" algn="l" rtl="0">
              <a:spcBef>
                <a:spcPts val="0"/>
              </a:spcBef>
              <a:spcAft>
                <a:spcPts val="0"/>
              </a:spcAft>
            </a:pPr>
            <a:r>
              <a:rPr lang="en-US" sz="1200" dirty="0"/>
              <a:t>In summary, our approach involved converting handwritten backend scripts into Flask APIs and using NGROK to provide a secure and accessible local development environment. This setup supports efficient integration of backend functionalities into Flutter applications, enhancing overall development agility and scalability.</a:t>
            </a:r>
          </a:p>
        </p:txBody>
      </p:sp>
    </p:spTree>
    <p:extLst>
      <p:ext uri="{BB962C8B-B14F-4D97-AF65-F5344CB8AC3E}">
        <p14:creationId xmlns:p14="http://schemas.microsoft.com/office/powerpoint/2010/main" val="40439304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990370" y="1921700"/>
            <a:ext cx="3288660" cy="8285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Demo</a:t>
            </a:r>
          </a:p>
        </p:txBody>
      </p:sp>
      <p:sp>
        <p:nvSpPr>
          <p:cNvPr id="331" name="Google Shape;331;p32"/>
          <p:cNvSpPr txBox="1">
            <a:spLocks noGrp="1"/>
          </p:cNvSpPr>
          <p:nvPr>
            <p:ph type="title" idx="2"/>
          </p:nvPr>
        </p:nvSpPr>
        <p:spPr>
          <a:xfrm>
            <a:off x="1675172" y="1868008"/>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64</a:t>
            </a:fld>
            <a:endParaRPr/>
          </a:p>
        </p:txBody>
      </p:sp>
      <p:cxnSp>
        <p:nvCxnSpPr>
          <p:cNvPr id="333" name="Google Shape;333;p32"/>
          <p:cNvCxnSpPr>
            <a:cxnSpLocks/>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a:cxnSpLocks/>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769098"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2"/>
          <p:cNvSpPr/>
          <p:nvPr/>
        </p:nvSpPr>
        <p:spPr>
          <a:xfrm>
            <a:off x="6135504"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551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65</a:t>
            </a:fld>
            <a:endParaRPr dirty="0"/>
          </a:p>
        </p:txBody>
      </p:sp>
      <p:pic>
        <p:nvPicPr>
          <p:cNvPr id="2" name="lv_0_20240629002031">
            <a:hlinkClick r:id="" action="ppaction://media"/>
            <a:extLst>
              <a:ext uri="{FF2B5EF4-FFF2-40B4-BE49-F238E27FC236}">
                <a16:creationId xmlns:a16="http://schemas.microsoft.com/office/drawing/2014/main" id="{1A201FF8-90ED-E1D3-3606-869C211020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98146" y="291352"/>
            <a:ext cx="2617060" cy="4352154"/>
          </a:xfrm>
          <a:prstGeom prst="rect">
            <a:avLst/>
          </a:prstGeom>
        </p:spPr>
      </p:pic>
    </p:spTree>
    <p:extLst>
      <p:ext uri="{BB962C8B-B14F-4D97-AF65-F5344CB8AC3E}">
        <p14:creationId xmlns:p14="http://schemas.microsoft.com/office/powerpoint/2010/main" val="84219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912624" y="1921700"/>
            <a:ext cx="489723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Conclusion</a:t>
            </a:r>
          </a:p>
        </p:txBody>
      </p:sp>
      <p:sp>
        <p:nvSpPr>
          <p:cNvPr id="331" name="Google Shape;331;p32"/>
          <p:cNvSpPr txBox="1">
            <a:spLocks noGrp="1"/>
          </p:cNvSpPr>
          <p:nvPr>
            <p:ph type="title" idx="2"/>
          </p:nvPr>
        </p:nvSpPr>
        <p:spPr>
          <a:xfrm>
            <a:off x="1675172" y="1868008"/>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66</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769098"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2"/>
          <p:cNvSpPr/>
          <p:nvPr/>
        </p:nvSpPr>
        <p:spPr>
          <a:xfrm>
            <a:off x="7737812"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035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8" name="Google Shape;348;p33"/>
          <p:cNvSpPr txBox="1">
            <a:spLocks noGrp="1"/>
          </p:cNvSpPr>
          <p:nvPr>
            <p:ph type="sldNum" idx="12"/>
          </p:nvPr>
        </p:nvSpPr>
        <p:spPr>
          <a:xfrm>
            <a:off x="4232326" y="4643506"/>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67</a:t>
            </a:fld>
            <a:endParaRPr dirty="0"/>
          </a:p>
        </p:txBody>
      </p:sp>
      <p:sp>
        <p:nvSpPr>
          <p:cNvPr id="2" name="Google Shape;342;p33">
            <a:extLst>
              <a:ext uri="{FF2B5EF4-FFF2-40B4-BE49-F238E27FC236}">
                <a16:creationId xmlns:a16="http://schemas.microsoft.com/office/drawing/2014/main" id="{33B0588E-AF63-C57C-5131-C331D255E8EA}"/>
              </a:ext>
            </a:extLst>
          </p:cNvPr>
          <p:cNvSpPr txBox="1">
            <a:spLocks noGrp="1"/>
          </p:cNvSpPr>
          <p:nvPr>
            <p:ph type="subTitle" idx="1"/>
          </p:nvPr>
        </p:nvSpPr>
        <p:spPr>
          <a:xfrm>
            <a:off x="239486" y="384628"/>
            <a:ext cx="8759371" cy="44704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Advanced OCR (Optical Character Recognition) and handwritten text recognition systems are transformative, significantly impacting society. They convert printed and handwritten content into accessible digital formats, aiding individuals with visual impairments or language barriers, and streamline operational processes across industries, enhancing efficiency.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Culturally, OCR technology preserves heritage by digitizing manuscripts and records, making them accessible for future generations. In machine learning and AI, OCR provides essential datasets for training algorithms, spurring innovation across various fields.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businesses, OCR improves operational efficiency, customer service, and workflows, while in education, it democratizes knowledge by digitizing educational materials, supporting students with disabilities.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Overall, advanced OCR and handwritten text recognition systems enhance accessibility, preserve cultural heritage, foster innovation, and support educational and business needs, promising a more connected and optimized future</a:t>
            </a:r>
          </a:p>
        </p:txBody>
      </p:sp>
    </p:spTree>
    <p:extLst>
      <p:ext uri="{BB962C8B-B14F-4D97-AF65-F5344CB8AC3E}">
        <p14:creationId xmlns:p14="http://schemas.microsoft.com/office/powerpoint/2010/main" val="36182656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68</a:t>
            </a:fld>
            <a:endParaRPr/>
          </a:p>
        </p:txBody>
      </p:sp>
      <p:cxnSp>
        <p:nvCxnSpPr>
          <p:cNvPr id="333" name="Google Shape;333;p32"/>
          <p:cNvCxnSpPr/>
          <p:nvPr/>
        </p:nvCxnSpPr>
        <p:spPr>
          <a:xfrm rot="10800000" flipH="1">
            <a:off x="1600600" y="350407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1166788"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2"/>
          <p:cNvSpPr/>
          <p:nvPr/>
        </p:nvSpPr>
        <p:spPr>
          <a:xfrm>
            <a:off x="7737812"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9;p56">
            <a:extLst>
              <a:ext uri="{FF2B5EF4-FFF2-40B4-BE49-F238E27FC236}">
                <a16:creationId xmlns:a16="http://schemas.microsoft.com/office/drawing/2014/main" id="{7DA56CF1-C6DD-32D6-6B88-A245B056CC51}"/>
              </a:ext>
            </a:extLst>
          </p:cNvPr>
          <p:cNvSpPr txBox="1">
            <a:spLocks noGrp="1"/>
          </p:cNvSpPr>
          <p:nvPr>
            <p:ph type="title"/>
          </p:nvPr>
        </p:nvSpPr>
        <p:spPr>
          <a:xfrm>
            <a:off x="2282624" y="1759578"/>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7" name="Google Shape;800;p56">
            <a:extLst>
              <a:ext uri="{FF2B5EF4-FFF2-40B4-BE49-F238E27FC236}">
                <a16:creationId xmlns:a16="http://schemas.microsoft.com/office/drawing/2014/main" id="{E1C19FB6-2EA6-765E-0077-3D7D7F7F7722}"/>
              </a:ext>
            </a:extLst>
          </p:cNvPr>
          <p:cNvSpPr txBox="1">
            <a:spLocks noGrp="1"/>
          </p:cNvSpPr>
          <p:nvPr>
            <p:ph type="subTitle" idx="1"/>
          </p:nvPr>
        </p:nvSpPr>
        <p:spPr>
          <a:xfrm>
            <a:off x="2347900" y="2748339"/>
            <a:ext cx="4448100" cy="12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2"/>
                </a:solidFill>
                <a:latin typeface="Quicksand"/>
                <a:ea typeface="Quicksand"/>
                <a:cs typeface="Quicksand"/>
                <a:sym typeface="Quicksand"/>
              </a:rPr>
              <a:t>Do you have any questions?</a:t>
            </a:r>
            <a:endParaRPr sz="1800" b="1" dirty="0">
              <a:solidFill>
                <a:schemeClr val="dk2"/>
              </a:solidFill>
              <a:latin typeface="Quicksand"/>
              <a:ea typeface="Quicksand"/>
              <a:cs typeface="Quicksand"/>
              <a:sym typeface="Quicksand"/>
            </a:endParaRPr>
          </a:p>
        </p:txBody>
      </p:sp>
    </p:spTree>
    <p:extLst>
      <p:ext uri="{BB962C8B-B14F-4D97-AF65-F5344CB8AC3E}">
        <p14:creationId xmlns:p14="http://schemas.microsoft.com/office/powerpoint/2010/main" val="191911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125100" y="1854500"/>
            <a:ext cx="434485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Objective</a:t>
            </a:r>
            <a:endParaRPr dirty="0"/>
          </a:p>
        </p:txBody>
      </p:sp>
      <p:sp>
        <p:nvSpPr>
          <p:cNvPr id="331" name="Google Shape;331;p32"/>
          <p:cNvSpPr txBox="1">
            <a:spLocks noGrp="1"/>
          </p:cNvSpPr>
          <p:nvPr>
            <p:ph type="title" idx="2"/>
          </p:nvPr>
        </p:nvSpPr>
        <p:spPr>
          <a:xfrm>
            <a:off x="1959250" y="185450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244800" y="220979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184750" y="218468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102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4"/>
          <p:cNvSpPr txBox="1">
            <a:spLocks noGrp="1"/>
          </p:cNvSpPr>
          <p:nvPr>
            <p:ph type="subTitle" idx="1"/>
          </p:nvPr>
        </p:nvSpPr>
        <p:spPr>
          <a:xfrm>
            <a:off x="524256" y="633221"/>
            <a:ext cx="7918068" cy="3877057"/>
          </a:xfrm>
          <a:prstGeom prst="rect">
            <a:avLst/>
          </a:prstGeom>
        </p:spPr>
        <p:txBody>
          <a:bodyPr spcFirstLastPara="1" wrap="square" lIns="91425" tIns="91425" rIns="91425" bIns="91425" anchor="ctr" anchorCtr="0">
            <a:noAutofit/>
          </a:bodyPr>
          <a:lstStyle/>
          <a:p>
            <a:pPr marL="0" lvl="0" indent="0" algn="l" rtl="0">
              <a:lnSpc>
                <a:spcPct val="254454"/>
              </a:lnSpc>
              <a:spcBef>
                <a:spcPts val="0"/>
              </a:spcBef>
              <a:spcAft>
                <a:spcPts val="0"/>
              </a:spcAft>
              <a:buNone/>
            </a:pPr>
            <a:r>
              <a:rPr lang="en-US" sz="2000" dirty="0"/>
              <a:t>Developing </a:t>
            </a:r>
            <a:r>
              <a:rPr lang="en-US" sz="2000" dirty="0" err="1"/>
              <a:t>Ocr</a:t>
            </a:r>
            <a:r>
              <a:rPr lang="en-US" sz="2000" dirty="0"/>
              <a:t> and handwritten system with using correction </a:t>
            </a:r>
          </a:p>
          <a:p>
            <a:pPr marL="0" lvl="0" indent="0" algn="l" rtl="0">
              <a:lnSpc>
                <a:spcPct val="254454"/>
              </a:lnSpc>
              <a:spcBef>
                <a:spcPts val="0"/>
              </a:spcBef>
              <a:spcAft>
                <a:spcPts val="0"/>
              </a:spcAft>
              <a:buNone/>
            </a:pPr>
            <a:r>
              <a:rPr lang="en-US" sz="2000" dirty="0"/>
              <a:t> • Accurate text recognition  </a:t>
            </a:r>
          </a:p>
          <a:p>
            <a:pPr marL="0" lvl="0" indent="0" algn="l" rtl="0">
              <a:lnSpc>
                <a:spcPct val="254454"/>
              </a:lnSpc>
              <a:spcBef>
                <a:spcPts val="0"/>
              </a:spcBef>
              <a:spcAft>
                <a:spcPts val="0"/>
              </a:spcAft>
              <a:buNone/>
            </a:pPr>
            <a:r>
              <a:rPr lang="en-US" sz="2000" dirty="0"/>
              <a:t> • Robust text detection. </a:t>
            </a:r>
          </a:p>
          <a:p>
            <a:pPr marL="0" lvl="0" indent="0" algn="l" rtl="0">
              <a:lnSpc>
                <a:spcPct val="254454"/>
              </a:lnSpc>
              <a:spcBef>
                <a:spcPts val="0"/>
              </a:spcBef>
              <a:spcAft>
                <a:spcPts val="0"/>
              </a:spcAft>
              <a:buNone/>
            </a:pPr>
            <a:r>
              <a:rPr lang="en-US" sz="2000" dirty="0"/>
              <a:t>• Multi algorithm integration.</a:t>
            </a:r>
          </a:p>
          <a:p>
            <a:pPr marL="0" lvl="0" indent="0" algn="l" rtl="0">
              <a:lnSpc>
                <a:spcPct val="254454"/>
              </a:lnSpc>
              <a:spcBef>
                <a:spcPts val="0"/>
              </a:spcBef>
              <a:spcAft>
                <a:spcPts val="0"/>
              </a:spcAft>
              <a:buNone/>
            </a:pPr>
            <a:r>
              <a:rPr lang="en-US" sz="2000" dirty="0"/>
              <a:t> • </a:t>
            </a:r>
            <a:r>
              <a:rPr lang="en-US" sz="2000" dirty="0" err="1"/>
              <a:t>Effiency</a:t>
            </a:r>
            <a:r>
              <a:rPr lang="en-US" sz="2000" dirty="0"/>
              <a:t> and speed.</a:t>
            </a:r>
            <a:endParaRPr lang="en-US" sz="1600" dirty="0">
              <a:solidFill>
                <a:srgbClr val="443728"/>
              </a:solidFill>
            </a:endParaRPr>
          </a:p>
          <a:p>
            <a:pPr marL="0" lvl="0" indent="0" algn="l" rtl="0">
              <a:spcBef>
                <a:spcPts val="0"/>
              </a:spcBef>
              <a:spcAft>
                <a:spcPts val="0"/>
              </a:spcAft>
              <a:buNone/>
            </a:pPr>
            <a:endParaRPr lang="en-US" sz="1600" dirty="0"/>
          </a:p>
        </p:txBody>
      </p:sp>
      <p:sp>
        <p:nvSpPr>
          <p:cNvPr id="355" name="Google Shape;355;p34"/>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912624" y="1921700"/>
            <a:ext cx="489723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Related Work</a:t>
            </a:r>
            <a:endParaRPr dirty="0"/>
          </a:p>
        </p:txBody>
      </p:sp>
      <p:sp>
        <p:nvSpPr>
          <p:cNvPr id="331" name="Google Shape;331;p32"/>
          <p:cNvSpPr txBox="1">
            <a:spLocks noGrp="1"/>
          </p:cNvSpPr>
          <p:nvPr>
            <p:ph type="title" idx="2"/>
          </p:nvPr>
        </p:nvSpPr>
        <p:spPr>
          <a:xfrm>
            <a:off x="1675172" y="1868008"/>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912624" y="2232934"/>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2"/>
          <p:cNvSpPr/>
          <p:nvPr/>
        </p:nvSpPr>
        <p:spPr>
          <a:xfrm>
            <a:off x="7543300" y="224686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340324"/>
      </p:ext>
    </p:extLst>
  </p:cSld>
  <p:clrMapOvr>
    <a:masterClrMapping/>
  </p:clrMapOvr>
</p:sld>
</file>

<file path=ppt/theme/theme1.xml><?xml version="1.0" encoding="utf-8"?>
<a:theme xmlns:a="http://schemas.openxmlformats.org/drawingml/2006/main" name="Elegant Bachelor Thesis by Slidesgo">
  <a:themeElements>
    <a:clrScheme name="Simple Light">
      <a:dk1>
        <a:srgbClr val="5C5C5F"/>
      </a:dk1>
      <a:lt1>
        <a:srgbClr val="CFDEE7"/>
      </a:lt1>
      <a:dk2>
        <a:srgbClr val="809FAF"/>
      </a:dk2>
      <a:lt2>
        <a:srgbClr val="FAFAFA"/>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3689</Words>
  <Application>Microsoft Office PowerPoint</Application>
  <PresentationFormat>On-screen Show (16:9)</PresentationFormat>
  <Paragraphs>435</Paragraphs>
  <Slides>68</Slides>
  <Notes>68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Quicksand</vt:lpstr>
      <vt:lpstr>Wingdings</vt:lpstr>
      <vt:lpstr>Mulish</vt:lpstr>
      <vt:lpstr>Manjari</vt:lpstr>
      <vt:lpstr>Bebas Neue</vt:lpstr>
      <vt:lpstr>Arial</vt:lpstr>
      <vt:lpstr>Open Sans</vt:lpstr>
      <vt:lpstr>Elegant Bachelor Thesis by Slidesgo</vt:lpstr>
      <vt:lpstr>Advanced OCR  &amp; Handwriting System  with Correction</vt:lpstr>
      <vt:lpstr>Agenda</vt:lpstr>
      <vt:lpstr>OurTeam </vt:lpstr>
      <vt:lpstr>01</vt:lpstr>
      <vt:lpstr>Introduction</vt:lpstr>
      <vt:lpstr>PowerPoint Presentation</vt:lpstr>
      <vt:lpstr>Objective</vt:lpstr>
      <vt:lpstr>PowerPoint Presentation</vt:lpstr>
      <vt:lpstr>Related Work</vt:lpstr>
      <vt:lpstr>PowerPoint Presentation</vt:lpstr>
      <vt:lpstr>System Architecture</vt:lpstr>
      <vt:lpstr>PowerPoint Presentation</vt:lpstr>
      <vt:lpstr>PowerPoint Presentation</vt:lpstr>
      <vt:lpstr>  Function List  </vt:lpstr>
      <vt:lpstr>PowerPoint Presentation</vt:lpstr>
      <vt:lpstr> Models &amp; Techniques </vt:lpstr>
      <vt:lpstr>PowerPoint Presentation</vt:lpstr>
      <vt:lpstr>OCR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Handwritten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3-Easy-OCR</vt:lpstr>
      <vt:lpstr>4-Merge between Keras and pytesseract</vt:lpstr>
      <vt:lpstr>PowerPoint Presentation</vt:lpstr>
      <vt:lpstr>Correction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Dataset  </vt:lpstr>
      <vt:lpstr>PowerPoint Presentation</vt:lpstr>
      <vt:lpstr>Application &amp; backend  connection </vt:lpstr>
      <vt:lpstr>PowerPoint Presentation</vt:lpstr>
      <vt:lpstr>Demo</vt:lpstr>
      <vt:lpstr>PowerPoint Presentation</vt:lpstr>
      <vt:lpstr>Conclusion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Remo</dc:creator>
  <cp:lastModifiedBy>ريهام محمد حسن محمد</cp:lastModifiedBy>
  <cp:revision>4</cp:revision>
  <dcterms:modified xsi:type="dcterms:W3CDTF">2024-07-01T07:26:55Z</dcterms:modified>
</cp:coreProperties>
</file>